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95" r:id="rId5"/>
    <p:sldId id="334" r:id="rId6"/>
    <p:sldId id="347" r:id="rId7"/>
    <p:sldId id="348" r:id="rId8"/>
    <p:sldId id="333" r:id="rId9"/>
    <p:sldId id="335" r:id="rId10"/>
    <p:sldId id="336" r:id="rId11"/>
    <p:sldId id="344" r:id="rId12"/>
    <p:sldId id="289" r:id="rId13"/>
    <p:sldId id="337" r:id="rId14"/>
    <p:sldId id="345" r:id="rId15"/>
    <p:sldId id="338" r:id="rId16"/>
    <p:sldId id="339" r:id="rId17"/>
    <p:sldId id="341" r:id="rId18"/>
    <p:sldId id="340" r:id="rId19"/>
    <p:sldId id="342" r:id="rId20"/>
    <p:sldId id="328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49" r:id="rId29"/>
    <p:sldId id="324" r:id="rId30"/>
    <p:sldId id="322" r:id="rId31"/>
    <p:sldId id="325" r:id="rId32"/>
    <p:sldId id="326" r:id="rId33"/>
    <p:sldId id="327" r:id="rId34"/>
    <p:sldId id="330" r:id="rId35"/>
    <p:sldId id="329" r:id="rId36"/>
    <p:sldId id="331" r:id="rId37"/>
    <p:sldId id="332" r:id="rId38"/>
    <p:sldId id="31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25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02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ACKUP%20CINDY\process%20design\trial%20conver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ACKUP%20CINDY\process%20design\trial%20convers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ACKUP%20CINDY\process%20design\trial%20convers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ACKUP%20CINDY\process%20design\trial%20conver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ACKUP%20CINDY\process%20design\trial%20convers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ACKUP%20CINDY\process%20design\trial%20convers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ACKUP%20CINDY\process%20design\trial%20convers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BACKUP%20CINDY\process%20design\trial%20convers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1st reactor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Sheet1!$A$312:$A$333</c:f>
              <c:numCache>
                <c:formatCode>General</c:formatCode>
                <c:ptCount val="22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  <c:pt idx="17">
                  <c:v>217</c:v>
                </c:pt>
                <c:pt idx="18">
                  <c:v>218</c:v>
                </c:pt>
                <c:pt idx="19">
                  <c:v>219</c:v>
                </c:pt>
                <c:pt idx="20">
                  <c:v>220</c:v>
                </c:pt>
                <c:pt idx="21">
                  <c:v>221</c:v>
                </c:pt>
              </c:numCache>
            </c:numRef>
          </c:xVal>
          <c:yVal>
            <c:numRef>
              <c:f>Sheet1!$B$312:$B$333</c:f>
              <c:numCache>
                <c:formatCode>General</c:formatCode>
                <c:ptCount val="22"/>
                <c:pt idx="0">
                  <c:v>415.32879300000002</c:v>
                </c:pt>
                <c:pt idx="1">
                  <c:v>415.32320800000002</c:v>
                </c:pt>
                <c:pt idx="2">
                  <c:v>415.31624599999998</c:v>
                </c:pt>
                <c:pt idx="3">
                  <c:v>415.30953799999997</c:v>
                </c:pt>
                <c:pt idx="4">
                  <c:v>415.30366700000002</c:v>
                </c:pt>
                <c:pt idx="5">
                  <c:v>415.29664700000001</c:v>
                </c:pt>
                <c:pt idx="6">
                  <c:v>415.28947699999998</c:v>
                </c:pt>
                <c:pt idx="7">
                  <c:v>415.28247499999998</c:v>
                </c:pt>
                <c:pt idx="8">
                  <c:v>415.275374</c:v>
                </c:pt>
                <c:pt idx="9">
                  <c:v>415.267989</c:v>
                </c:pt>
                <c:pt idx="10">
                  <c:v>415.26011399999999</c:v>
                </c:pt>
                <c:pt idx="11">
                  <c:v>415.25243799999998</c:v>
                </c:pt>
                <c:pt idx="12">
                  <c:v>415.244259</c:v>
                </c:pt>
                <c:pt idx="13">
                  <c:v>415.23638499999998</c:v>
                </c:pt>
                <c:pt idx="14">
                  <c:v>415.22813400000001</c:v>
                </c:pt>
                <c:pt idx="15">
                  <c:v>415.219673</c:v>
                </c:pt>
                <c:pt idx="16">
                  <c:v>415.21054199999998</c:v>
                </c:pt>
                <c:pt idx="17">
                  <c:v>415.20203800000002</c:v>
                </c:pt>
                <c:pt idx="18">
                  <c:v>415.19401800000003</c:v>
                </c:pt>
                <c:pt idx="19">
                  <c:v>415.18467800000002</c:v>
                </c:pt>
                <c:pt idx="20">
                  <c:v>415.17488700000001</c:v>
                </c:pt>
                <c:pt idx="21">
                  <c:v>415.16493200000002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93-48E8-8479-DC2717276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3588848"/>
        <c:axId val="393589832"/>
      </c:scatterChart>
      <c:valAx>
        <c:axId val="393588848"/>
        <c:scaling>
          <c:orientation val="minMax"/>
          <c:max val="221"/>
          <c:min val="20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(degree 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589832"/>
        <c:crosses val="autoZero"/>
        <c:crossBetween val="midCat"/>
      </c:valAx>
      <c:valAx>
        <c:axId val="393589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EG (kg/hr)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588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2nd reactor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Sheet1!$D$312:$D$323</c:f>
              <c:numCache>
                <c:formatCode>General</c:formatCode>
                <c:ptCount val="12"/>
                <c:pt idx="0">
                  <c:v>231</c:v>
                </c:pt>
                <c:pt idx="1">
                  <c:v>232</c:v>
                </c:pt>
                <c:pt idx="2">
                  <c:v>233</c:v>
                </c:pt>
                <c:pt idx="3">
                  <c:v>234</c:v>
                </c:pt>
                <c:pt idx="4">
                  <c:v>235</c:v>
                </c:pt>
                <c:pt idx="5">
                  <c:v>236</c:v>
                </c:pt>
                <c:pt idx="6">
                  <c:v>237</c:v>
                </c:pt>
                <c:pt idx="7">
                  <c:v>238</c:v>
                </c:pt>
                <c:pt idx="8">
                  <c:v>239</c:v>
                </c:pt>
                <c:pt idx="9">
                  <c:v>240</c:v>
                </c:pt>
                <c:pt idx="10">
                  <c:v>241</c:v>
                </c:pt>
                <c:pt idx="11">
                  <c:v>242</c:v>
                </c:pt>
              </c:numCache>
            </c:numRef>
          </c:xVal>
          <c:yVal>
            <c:numRef>
              <c:f>Sheet1!$E$312:$E$323</c:f>
              <c:numCache>
                <c:formatCode>General</c:formatCode>
                <c:ptCount val="12"/>
                <c:pt idx="0">
                  <c:v>336.46424400000001</c:v>
                </c:pt>
                <c:pt idx="1">
                  <c:v>344.958868</c:v>
                </c:pt>
                <c:pt idx="2">
                  <c:v>353.58723500000002</c:v>
                </c:pt>
                <c:pt idx="3">
                  <c:v>362.28470800000002</c:v>
                </c:pt>
                <c:pt idx="4">
                  <c:v>370.949883</c:v>
                </c:pt>
                <c:pt idx="5">
                  <c:v>379.41220099999998</c:v>
                </c:pt>
                <c:pt idx="6">
                  <c:v>387.40625899999998</c:v>
                </c:pt>
                <c:pt idx="7">
                  <c:v>394.505112</c:v>
                </c:pt>
                <c:pt idx="8">
                  <c:v>400.60162700000001</c:v>
                </c:pt>
                <c:pt idx="9">
                  <c:v>407.97587099999998</c:v>
                </c:pt>
                <c:pt idx="10">
                  <c:v>415.32879300000002</c:v>
                </c:pt>
                <c:pt idx="11">
                  <c:v>129.79105999999999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679-4589-BE1E-A165A71F27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8542520"/>
        <c:axId val="388543176"/>
      </c:scatterChart>
      <c:valAx>
        <c:axId val="388542520"/>
        <c:scaling>
          <c:orientation val="minMax"/>
          <c:max val="242"/>
          <c:min val="231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(degree 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543176"/>
        <c:crosses val="autoZero"/>
        <c:crossBetween val="midCat"/>
      </c:valAx>
      <c:valAx>
        <c:axId val="388543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EG (kg/hr)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542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Temperature Profile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1st reactor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Sheet1!$B$357:$B$367</c:f>
              <c:numCache>
                <c:formatCode>General</c:formatCode>
                <c:ptCount val="11"/>
                <c:pt idx="0">
                  <c:v>0</c:v>
                </c:pt>
                <c:pt idx="1">
                  <c:v>0.6</c:v>
                </c:pt>
                <c:pt idx="2">
                  <c:v>1.2</c:v>
                </c:pt>
                <c:pt idx="3">
                  <c:v>1.8</c:v>
                </c:pt>
                <c:pt idx="4">
                  <c:v>2.4</c:v>
                </c:pt>
                <c:pt idx="5">
                  <c:v>3</c:v>
                </c:pt>
                <c:pt idx="6">
                  <c:v>3.6</c:v>
                </c:pt>
                <c:pt idx="7">
                  <c:v>4.2</c:v>
                </c:pt>
                <c:pt idx="8">
                  <c:v>4.8</c:v>
                </c:pt>
                <c:pt idx="9">
                  <c:v>5.4</c:v>
                </c:pt>
                <c:pt idx="10">
                  <c:v>6</c:v>
                </c:pt>
              </c:numCache>
            </c:numRef>
          </c:xVal>
          <c:yVal>
            <c:numRef>
              <c:f>Sheet1!$C$357:$C$367</c:f>
              <c:numCache>
                <c:formatCode>General</c:formatCode>
                <c:ptCount val="11"/>
                <c:pt idx="0">
                  <c:v>200</c:v>
                </c:pt>
                <c:pt idx="1">
                  <c:v>199</c:v>
                </c:pt>
                <c:pt idx="2">
                  <c:v>199</c:v>
                </c:pt>
                <c:pt idx="3">
                  <c:v>199</c:v>
                </c:pt>
                <c:pt idx="4">
                  <c:v>199</c:v>
                </c:pt>
                <c:pt idx="5">
                  <c:v>199</c:v>
                </c:pt>
                <c:pt idx="6">
                  <c:v>199</c:v>
                </c:pt>
                <c:pt idx="7">
                  <c:v>199</c:v>
                </c:pt>
                <c:pt idx="8">
                  <c:v>199</c:v>
                </c:pt>
                <c:pt idx="9">
                  <c:v>199</c:v>
                </c:pt>
                <c:pt idx="10">
                  <c:v>199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274-4E53-B2E6-14649E58C6F7}"/>
            </c:ext>
          </c:extLst>
        </c:ser>
        <c:ser>
          <c:idx val="1"/>
          <c:order val="1"/>
          <c:tx>
            <c:v>2nd reactor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Sheet1!$B$357:$B$367</c:f>
              <c:numCache>
                <c:formatCode>General</c:formatCode>
                <c:ptCount val="11"/>
                <c:pt idx="0">
                  <c:v>0</c:v>
                </c:pt>
                <c:pt idx="1">
                  <c:v>0.6</c:v>
                </c:pt>
                <c:pt idx="2">
                  <c:v>1.2</c:v>
                </c:pt>
                <c:pt idx="3">
                  <c:v>1.8</c:v>
                </c:pt>
                <c:pt idx="4">
                  <c:v>2.4</c:v>
                </c:pt>
                <c:pt idx="5">
                  <c:v>3</c:v>
                </c:pt>
                <c:pt idx="6">
                  <c:v>3.6</c:v>
                </c:pt>
                <c:pt idx="7">
                  <c:v>4.2</c:v>
                </c:pt>
                <c:pt idx="8">
                  <c:v>4.8</c:v>
                </c:pt>
                <c:pt idx="9">
                  <c:v>5.4</c:v>
                </c:pt>
                <c:pt idx="10">
                  <c:v>6</c:v>
                </c:pt>
              </c:numCache>
            </c:numRef>
          </c:xVal>
          <c:yVal>
            <c:numRef>
              <c:f>Sheet1!$D$357:$D$367</c:f>
              <c:numCache>
                <c:formatCode>General</c:formatCode>
                <c:ptCount val="11"/>
                <c:pt idx="0">
                  <c:v>241</c:v>
                </c:pt>
                <c:pt idx="1">
                  <c:v>26.85</c:v>
                </c:pt>
                <c:pt idx="2">
                  <c:v>26.85</c:v>
                </c:pt>
                <c:pt idx="3">
                  <c:v>26.85</c:v>
                </c:pt>
                <c:pt idx="4">
                  <c:v>26.85</c:v>
                </c:pt>
                <c:pt idx="5">
                  <c:v>26.85</c:v>
                </c:pt>
                <c:pt idx="6">
                  <c:v>26.85</c:v>
                </c:pt>
                <c:pt idx="7">
                  <c:v>26.85</c:v>
                </c:pt>
                <c:pt idx="8">
                  <c:v>26.85</c:v>
                </c:pt>
                <c:pt idx="9">
                  <c:v>26.85</c:v>
                </c:pt>
                <c:pt idx="10">
                  <c:v>26.85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274-4E53-B2E6-14649E58C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0446808"/>
        <c:axId val="610447136"/>
      </c:scatterChart>
      <c:valAx>
        <c:axId val="610446808"/>
        <c:scaling>
          <c:orientation val="minMax"/>
          <c:max val="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Reactor Length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447136"/>
        <c:crosses val="autoZero"/>
        <c:crossBetween val="midCat"/>
      </c:valAx>
      <c:valAx>
        <c:axId val="610447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(degree C)</a:t>
                </a:r>
              </a:p>
            </c:rich>
          </c:tx>
          <c:layout>
            <c:manualLayout>
              <c:xMode val="edge"/>
              <c:yMode val="edge"/>
              <c:x val="2.1069460370197607E-2"/>
              <c:y val="0.283411965607021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446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Pressure Profile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Sheet1!$F$357:$F$367</c:f>
              <c:numCache>
                <c:formatCode>General</c:formatCode>
                <c:ptCount val="11"/>
                <c:pt idx="0">
                  <c:v>0</c:v>
                </c:pt>
                <c:pt idx="1">
                  <c:v>0.6</c:v>
                </c:pt>
                <c:pt idx="2">
                  <c:v>1.2</c:v>
                </c:pt>
                <c:pt idx="3">
                  <c:v>1.8</c:v>
                </c:pt>
                <c:pt idx="4">
                  <c:v>2.4</c:v>
                </c:pt>
                <c:pt idx="5">
                  <c:v>3</c:v>
                </c:pt>
                <c:pt idx="6">
                  <c:v>3.6</c:v>
                </c:pt>
                <c:pt idx="7">
                  <c:v>4.2</c:v>
                </c:pt>
                <c:pt idx="8">
                  <c:v>4.8</c:v>
                </c:pt>
                <c:pt idx="9">
                  <c:v>5.4</c:v>
                </c:pt>
                <c:pt idx="10">
                  <c:v>6</c:v>
                </c:pt>
              </c:numCache>
            </c:numRef>
          </c:xVal>
          <c:yVal>
            <c:numRef>
              <c:f>Sheet1!$G$357:$G$367</c:f>
              <c:numCache>
                <c:formatCode>General</c:formatCode>
                <c:ptCount val="11"/>
                <c:pt idx="0">
                  <c:v>16</c:v>
                </c:pt>
                <c:pt idx="1">
                  <c:v>14.5</c:v>
                </c:pt>
                <c:pt idx="2">
                  <c:v>13</c:v>
                </c:pt>
                <c:pt idx="3">
                  <c:v>11.5</c:v>
                </c:pt>
                <c:pt idx="4">
                  <c:v>10</c:v>
                </c:pt>
                <c:pt idx="5">
                  <c:v>8.5</c:v>
                </c:pt>
                <c:pt idx="6">
                  <c:v>7</c:v>
                </c:pt>
                <c:pt idx="7">
                  <c:v>5.5</c:v>
                </c:pt>
                <c:pt idx="8">
                  <c:v>4</c:v>
                </c:pt>
                <c:pt idx="9">
                  <c:v>2.5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B37-48AD-A3FA-08572A275247}"/>
            </c:ext>
          </c:extLst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Sheet1!$F$357:$F$367</c:f>
              <c:numCache>
                <c:formatCode>General</c:formatCode>
                <c:ptCount val="11"/>
                <c:pt idx="0">
                  <c:v>0</c:v>
                </c:pt>
                <c:pt idx="1">
                  <c:v>0.6</c:v>
                </c:pt>
                <c:pt idx="2">
                  <c:v>1.2</c:v>
                </c:pt>
                <c:pt idx="3">
                  <c:v>1.8</c:v>
                </c:pt>
                <c:pt idx="4">
                  <c:v>2.4</c:v>
                </c:pt>
                <c:pt idx="5">
                  <c:v>3</c:v>
                </c:pt>
                <c:pt idx="6">
                  <c:v>3.6</c:v>
                </c:pt>
                <c:pt idx="7">
                  <c:v>4.2</c:v>
                </c:pt>
                <c:pt idx="8">
                  <c:v>4.8</c:v>
                </c:pt>
                <c:pt idx="9">
                  <c:v>5.4</c:v>
                </c:pt>
                <c:pt idx="10">
                  <c:v>6</c:v>
                </c:pt>
              </c:numCache>
            </c:numRef>
          </c:xVal>
          <c:yVal>
            <c:numRef>
              <c:f>Sheet1!$H$357:$H$367</c:f>
              <c:numCache>
                <c:formatCode>General</c:formatCode>
                <c:ptCount val="11"/>
                <c:pt idx="0">
                  <c:v>24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B37-48AD-A3FA-08572A2752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0873800"/>
        <c:axId val="600874128"/>
      </c:scatterChart>
      <c:valAx>
        <c:axId val="600873800"/>
        <c:scaling>
          <c:orientation val="minMax"/>
          <c:max val="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Reactor Length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874128"/>
        <c:crosses val="autoZero"/>
        <c:crossBetween val="midCat"/>
      </c:valAx>
      <c:valAx>
        <c:axId val="60087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(bar)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873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1st reactor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Sheet1!$A$312:$A$328</c:f>
              <c:numCache>
                <c:formatCode>General</c:formatCode>
                <c:ptCount val="17"/>
                <c:pt idx="0">
                  <c:v>200</c:v>
                </c:pt>
                <c:pt idx="1">
                  <c:v>201</c:v>
                </c:pt>
                <c:pt idx="2">
                  <c:v>202</c:v>
                </c:pt>
                <c:pt idx="3">
                  <c:v>203</c:v>
                </c:pt>
                <c:pt idx="4">
                  <c:v>204</c:v>
                </c:pt>
                <c:pt idx="5">
                  <c:v>205</c:v>
                </c:pt>
                <c:pt idx="6">
                  <c:v>206</c:v>
                </c:pt>
                <c:pt idx="7">
                  <c:v>207</c:v>
                </c:pt>
                <c:pt idx="8">
                  <c:v>208</c:v>
                </c:pt>
                <c:pt idx="9">
                  <c:v>209</c:v>
                </c:pt>
                <c:pt idx="10">
                  <c:v>210</c:v>
                </c:pt>
                <c:pt idx="11">
                  <c:v>211</c:v>
                </c:pt>
                <c:pt idx="12">
                  <c:v>212</c:v>
                </c:pt>
                <c:pt idx="13">
                  <c:v>213</c:v>
                </c:pt>
                <c:pt idx="14">
                  <c:v>214</c:v>
                </c:pt>
                <c:pt idx="15">
                  <c:v>215</c:v>
                </c:pt>
                <c:pt idx="16">
                  <c:v>216</c:v>
                </c:pt>
              </c:numCache>
            </c:numRef>
          </c:xVal>
          <c:yVal>
            <c:numRef>
              <c:f>Sheet1!$C$312:$C$328</c:f>
              <c:numCache>
                <c:formatCode>General</c:formatCode>
                <c:ptCount val="17"/>
                <c:pt idx="0">
                  <c:v>390.28840700000001</c:v>
                </c:pt>
                <c:pt idx="1">
                  <c:v>390.27762300000001</c:v>
                </c:pt>
                <c:pt idx="2">
                  <c:v>390.26793900000001</c:v>
                </c:pt>
                <c:pt idx="3">
                  <c:v>390.25683400000003</c:v>
                </c:pt>
                <c:pt idx="4">
                  <c:v>390.24541799999997</c:v>
                </c:pt>
                <c:pt idx="5">
                  <c:v>390.23356999999999</c:v>
                </c:pt>
                <c:pt idx="6">
                  <c:v>390.222127</c:v>
                </c:pt>
                <c:pt idx="7">
                  <c:v>390.21018500000002</c:v>
                </c:pt>
                <c:pt idx="8">
                  <c:v>390.19740400000001</c:v>
                </c:pt>
                <c:pt idx="9">
                  <c:v>390.18507499999998</c:v>
                </c:pt>
                <c:pt idx="10">
                  <c:v>390.17201999999997</c:v>
                </c:pt>
                <c:pt idx="11">
                  <c:v>390.158658</c:v>
                </c:pt>
                <c:pt idx="12">
                  <c:v>390.144723</c:v>
                </c:pt>
                <c:pt idx="13">
                  <c:v>390.13150300000001</c:v>
                </c:pt>
                <c:pt idx="14">
                  <c:v>390.11659300000002</c:v>
                </c:pt>
                <c:pt idx="15">
                  <c:v>390.101969</c:v>
                </c:pt>
                <c:pt idx="16">
                  <c:v>390.08714800000001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8BA-45B2-91EC-D4B932E355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7349216"/>
        <c:axId val="387345936"/>
      </c:scatterChart>
      <c:valAx>
        <c:axId val="387349216"/>
        <c:scaling>
          <c:orientation val="minMax"/>
          <c:max val="216"/>
          <c:min val="20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(degree 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345936"/>
        <c:crosses val="autoZero"/>
        <c:crossBetween val="midCat"/>
      </c:valAx>
      <c:valAx>
        <c:axId val="38734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EG (kg/hr)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349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2nd reactor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Sheet1!$G$312:$G$334</c:f>
              <c:numCache>
                <c:formatCode>General</c:formatCode>
                <c:ptCount val="23"/>
                <c:pt idx="0">
                  <c:v>223</c:v>
                </c:pt>
                <c:pt idx="1">
                  <c:v>224</c:v>
                </c:pt>
                <c:pt idx="2">
                  <c:v>225</c:v>
                </c:pt>
                <c:pt idx="3">
                  <c:v>226</c:v>
                </c:pt>
                <c:pt idx="4">
                  <c:v>227</c:v>
                </c:pt>
                <c:pt idx="5">
                  <c:v>228</c:v>
                </c:pt>
                <c:pt idx="6">
                  <c:v>229</c:v>
                </c:pt>
                <c:pt idx="7">
                  <c:v>230</c:v>
                </c:pt>
                <c:pt idx="8">
                  <c:v>231</c:v>
                </c:pt>
                <c:pt idx="9">
                  <c:v>232</c:v>
                </c:pt>
                <c:pt idx="10">
                  <c:v>233</c:v>
                </c:pt>
                <c:pt idx="11">
                  <c:v>234</c:v>
                </c:pt>
                <c:pt idx="12">
                  <c:v>235</c:v>
                </c:pt>
                <c:pt idx="13">
                  <c:v>236</c:v>
                </c:pt>
                <c:pt idx="14">
                  <c:v>237</c:v>
                </c:pt>
                <c:pt idx="15">
                  <c:v>238</c:v>
                </c:pt>
                <c:pt idx="16">
                  <c:v>239</c:v>
                </c:pt>
                <c:pt idx="17">
                  <c:v>240</c:v>
                </c:pt>
                <c:pt idx="18">
                  <c:v>241</c:v>
                </c:pt>
                <c:pt idx="19">
                  <c:v>242</c:v>
                </c:pt>
                <c:pt idx="20">
                  <c:v>243</c:v>
                </c:pt>
                <c:pt idx="21">
                  <c:v>244</c:v>
                </c:pt>
                <c:pt idx="22">
                  <c:v>245</c:v>
                </c:pt>
              </c:numCache>
            </c:numRef>
          </c:xVal>
          <c:yVal>
            <c:numRef>
              <c:f>Sheet1!$H$312:$H$334</c:f>
              <c:numCache>
                <c:formatCode>General</c:formatCode>
                <c:ptCount val="23"/>
                <c:pt idx="0">
                  <c:v>276.44987300000003</c:v>
                </c:pt>
                <c:pt idx="1">
                  <c:v>283.44383599999998</c:v>
                </c:pt>
                <c:pt idx="2">
                  <c:v>290.620721</c:v>
                </c:pt>
                <c:pt idx="3">
                  <c:v>297.98639400000002</c:v>
                </c:pt>
                <c:pt idx="4">
                  <c:v>305.54655000000002</c:v>
                </c:pt>
                <c:pt idx="5">
                  <c:v>313.30799999999999</c:v>
                </c:pt>
                <c:pt idx="6">
                  <c:v>321.27245399999998</c:v>
                </c:pt>
                <c:pt idx="7">
                  <c:v>329.44225</c:v>
                </c:pt>
                <c:pt idx="8">
                  <c:v>337.81364300000001</c:v>
                </c:pt>
                <c:pt idx="9">
                  <c:v>346.37628899999999</c:v>
                </c:pt>
                <c:pt idx="10">
                  <c:v>355.10713800000002</c:v>
                </c:pt>
                <c:pt idx="11">
                  <c:v>363.96468700000003</c:v>
                </c:pt>
                <c:pt idx="12">
                  <c:v>372.87473799999998</c:v>
                </c:pt>
                <c:pt idx="13">
                  <c:v>381.71572900000001</c:v>
                </c:pt>
                <c:pt idx="14">
                  <c:v>390.28869200000003</c:v>
                </c:pt>
                <c:pt idx="15">
                  <c:v>398.26384200000001</c:v>
                </c:pt>
                <c:pt idx="16">
                  <c:v>405.06008000000003</c:v>
                </c:pt>
                <c:pt idx="17">
                  <c:v>410.12800099999998</c:v>
                </c:pt>
                <c:pt idx="18">
                  <c:v>417.45084400000002</c:v>
                </c:pt>
                <c:pt idx="19">
                  <c:v>424.92595699999998</c:v>
                </c:pt>
                <c:pt idx="20">
                  <c:v>432.47402799999998</c:v>
                </c:pt>
                <c:pt idx="21">
                  <c:v>440.09695499999998</c:v>
                </c:pt>
                <c:pt idx="22">
                  <c:v>161.70255700000001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664-4BA7-A193-609CEEF023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7254048"/>
        <c:axId val="587257000"/>
      </c:scatterChart>
      <c:valAx>
        <c:axId val="587254048"/>
        <c:scaling>
          <c:orientation val="minMax"/>
          <c:max val="245"/>
          <c:min val="223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(degree 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257000"/>
        <c:crosses val="autoZero"/>
        <c:crossBetween val="midCat"/>
      </c:valAx>
      <c:valAx>
        <c:axId val="587257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EG (kg/hr)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254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Temperature Profile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1st reactor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Sheet1!$B$344:$B$354</c:f>
              <c:numCache>
                <c:formatCode>General</c:formatCode>
                <c:ptCount val="11"/>
                <c:pt idx="0">
                  <c:v>0</c:v>
                </c:pt>
                <c:pt idx="1">
                  <c:v>0.6</c:v>
                </c:pt>
                <c:pt idx="2">
                  <c:v>1.2</c:v>
                </c:pt>
                <c:pt idx="3">
                  <c:v>1.8</c:v>
                </c:pt>
                <c:pt idx="4">
                  <c:v>2.4</c:v>
                </c:pt>
                <c:pt idx="5">
                  <c:v>3</c:v>
                </c:pt>
                <c:pt idx="6">
                  <c:v>3.6</c:v>
                </c:pt>
                <c:pt idx="7">
                  <c:v>4.2</c:v>
                </c:pt>
                <c:pt idx="8">
                  <c:v>4.8</c:v>
                </c:pt>
                <c:pt idx="9">
                  <c:v>5.4</c:v>
                </c:pt>
                <c:pt idx="10">
                  <c:v>6</c:v>
                </c:pt>
              </c:numCache>
            </c:numRef>
          </c:xVal>
          <c:yVal>
            <c:numRef>
              <c:f>Sheet1!$C$344:$C$354</c:f>
              <c:numCache>
                <c:formatCode>General</c:formatCode>
                <c:ptCount val="11"/>
                <c:pt idx="0">
                  <c:v>200</c:v>
                </c:pt>
                <c:pt idx="1">
                  <c:v>199</c:v>
                </c:pt>
                <c:pt idx="2">
                  <c:v>199</c:v>
                </c:pt>
                <c:pt idx="3">
                  <c:v>199</c:v>
                </c:pt>
                <c:pt idx="4">
                  <c:v>199</c:v>
                </c:pt>
                <c:pt idx="5">
                  <c:v>199</c:v>
                </c:pt>
                <c:pt idx="6">
                  <c:v>199</c:v>
                </c:pt>
                <c:pt idx="7">
                  <c:v>199</c:v>
                </c:pt>
                <c:pt idx="8">
                  <c:v>199</c:v>
                </c:pt>
                <c:pt idx="9">
                  <c:v>199</c:v>
                </c:pt>
                <c:pt idx="10">
                  <c:v>199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120-4EE1-966F-B4C7799B29B8}"/>
            </c:ext>
          </c:extLst>
        </c:ser>
        <c:ser>
          <c:idx val="1"/>
          <c:order val="1"/>
          <c:tx>
            <c:v>2nd reactor</c:v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Sheet1!$B$344:$B$354</c:f>
              <c:numCache>
                <c:formatCode>General</c:formatCode>
                <c:ptCount val="11"/>
                <c:pt idx="0">
                  <c:v>0</c:v>
                </c:pt>
                <c:pt idx="1">
                  <c:v>0.6</c:v>
                </c:pt>
                <c:pt idx="2">
                  <c:v>1.2</c:v>
                </c:pt>
                <c:pt idx="3">
                  <c:v>1.8</c:v>
                </c:pt>
                <c:pt idx="4">
                  <c:v>2.4</c:v>
                </c:pt>
                <c:pt idx="5">
                  <c:v>3</c:v>
                </c:pt>
                <c:pt idx="6">
                  <c:v>3.6</c:v>
                </c:pt>
                <c:pt idx="7">
                  <c:v>4.2</c:v>
                </c:pt>
                <c:pt idx="8">
                  <c:v>4.8</c:v>
                </c:pt>
                <c:pt idx="9">
                  <c:v>5.4</c:v>
                </c:pt>
                <c:pt idx="10">
                  <c:v>6</c:v>
                </c:pt>
              </c:numCache>
            </c:numRef>
          </c:xVal>
          <c:yVal>
            <c:numRef>
              <c:f>Sheet1!$D$344:$D$354</c:f>
              <c:numCache>
                <c:formatCode>General</c:formatCode>
                <c:ptCount val="11"/>
                <c:pt idx="0">
                  <c:v>244</c:v>
                </c:pt>
                <c:pt idx="1">
                  <c:v>26.85</c:v>
                </c:pt>
                <c:pt idx="2">
                  <c:v>26.85</c:v>
                </c:pt>
                <c:pt idx="3">
                  <c:v>26.85</c:v>
                </c:pt>
                <c:pt idx="4">
                  <c:v>26.85</c:v>
                </c:pt>
                <c:pt idx="5">
                  <c:v>26.85</c:v>
                </c:pt>
                <c:pt idx="6">
                  <c:v>26.85</c:v>
                </c:pt>
                <c:pt idx="7">
                  <c:v>26.85</c:v>
                </c:pt>
                <c:pt idx="8">
                  <c:v>26.85</c:v>
                </c:pt>
                <c:pt idx="9">
                  <c:v>26.85</c:v>
                </c:pt>
                <c:pt idx="10">
                  <c:v>26.85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120-4EE1-966F-B4C7799B29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8615304"/>
        <c:axId val="588615960"/>
      </c:scatterChart>
      <c:valAx>
        <c:axId val="588615304"/>
        <c:scaling>
          <c:orientation val="minMax"/>
          <c:max val="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Reactor Length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615960"/>
        <c:crosses val="autoZero"/>
        <c:crossBetween val="midCat"/>
      </c:valAx>
      <c:valAx>
        <c:axId val="588615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(degree C)</a:t>
                </a:r>
              </a:p>
            </c:rich>
          </c:tx>
          <c:layout>
            <c:manualLayout>
              <c:xMode val="edge"/>
              <c:yMode val="edge"/>
              <c:x val="2.6262465947326695E-2"/>
              <c:y val="0.285471510912215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615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Pressure Profile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Sheet1!$F$344:$F$354</c:f>
              <c:numCache>
                <c:formatCode>General</c:formatCode>
                <c:ptCount val="11"/>
                <c:pt idx="0">
                  <c:v>0</c:v>
                </c:pt>
                <c:pt idx="1">
                  <c:v>0.6</c:v>
                </c:pt>
                <c:pt idx="2">
                  <c:v>1.2</c:v>
                </c:pt>
                <c:pt idx="3">
                  <c:v>1.8</c:v>
                </c:pt>
                <c:pt idx="4">
                  <c:v>2.4</c:v>
                </c:pt>
                <c:pt idx="5">
                  <c:v>3</c:v>
                </c:pt>
                <c:pt idx="6">
                  <c:v>3.6</c:v>
                </c:pt>
                <c:pt idx="7">
                  <c:v>4.2</c:v>
                </c:pt>
                <c:pt idx="8">
                  <c:v>4.8</c:v>
                </c:pt>
                <c:pt idx="9">
                  <c:v>5.4</c:v>
                </c:pt>
                <c:pt idx="10">
                  <c:v>6</c:v>
                </c:pt>
              </c:numCache>
            </c:numRef>
          </c:xVal>
          <c:yVal>
            <c:numRef>
              <c:f>Sheet1!$G$344:$G$354</c:f>
              <c:numCache>
                <c:formatCode>General</c:formatCode>
                <c:ptCount val="11"/>
                <c:pt idx="0">
                  <c:v>16</c:v>
                </c:pt>
                <c:pt idx="1">
                  <c:v>16</c:v>
                </c:pt>
                <c:pt idx="2">
                  <c:v>16</c:v>
                </c:pt>
                <c:pt idx="3">
                  <c:v>16</c:v>
                </c:pt>
                <c:pt idx="4">
                  <c:v>16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16</c:v>
                </c:pt>
                <c:pt idx="10">
                  <c:v>16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B61-4F20-BF89-C91189E1B4DD}"/>
            </c:ext>
          </c:extLst>
        </c:ser>
        <c:ser>
          <c:idx val="1"/>
          <c:order val="1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Sheet1!$F$344:$F$354</c:f>
              <c:numCache>
                <c:formatCode>General</c:formatCode>
                <c:ptCount val="11"/>
                <c:pt idx="0">
                  <c:v>0</c:v>
                </c:pt>
                <c:pt idx="1">
                  <c:v>0.6</c:v>
                </c:pt>
                <c:pt idx="2">
                  <c:v>1.2</c:v>
                </c:pt>
                <c:pt idx="3">
                  <c:v>1.8</c:v>
                </c:pt>
                <c:pt idx="4">
                  <c:v>2.4</c:v>
                </c:pt>
                <c:pt idx="5">
                  <c:v>3</c:v>
                </c:pt>
                <c:pt idx="6">
                  <c:v>3.6</c:v>
                </c:pt>
                <c:pt idx="7">
                  <c:v>4.2</c:v>
                </c:pt>
                <c:pt idx="8">
                  <c:v>4.8</c:v>
                </c:pt>
                <c:pt idx="9">
                  <c:v>5.4</c:v>
                </c:pt>
                <c:pt idx="10">
                  <c:v>6</c:v>
                </c:pt>
              </c:numCache>
            </c:numRef>
          </c:xVal>
          <c:yVal>
            <c:numRef>
              <c:f>Sheet1!$H$344:$H$354</c:f>
              <c:numCache>
                <c:formatCode>General</c:formatCode>
                <c:ptCount val="11"/>
                <c:pt idx="0">
                  <c:v>26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B61-4F20-BF89-C91189E1B4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2572248"/>
        <c:axId val="392573560"/>
      </c:scatterChart>
      <c:valAx>
        <c:axId val="392572248"/>
        <c:scaling>
          <c:orientation val="minMax"/>
          <c:max val="6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Reactor length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573560"/>
        <c:crosses val="autoZero"/>
        <c:crossBetween val="midCat"/>
      </c:valAx>
      <c:valAx>
        <c:axId val="392573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 (bar)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5722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B1F72-4E36-467B-A133-397CD67A9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155DF-563C-4573-9C85-9C2DA585D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26D59-C449-425A-B7A8-9987CCCED179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D24A0-60EB-47AE-8D50-06E6335CFF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82824-9AD4-4B69-8EBC-ED01903597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091EF-DEBA-4DF7-8606-D74FBA3A2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18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3329-1079-4A18-8DAF-2595AB0E7270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7ED0E-9116-4ED6-A7A4-9DDE73566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2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4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9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C06C3-6527-4AA0-B8E1-951DFCD77AB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1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832475" cy="2017713"/>
          </a:xfrm>
        </p:spPr>
        <p:txBody>
          <a:bodyPr anchor="b">
            <a:noAutofit/>
          </a:bodyPr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/>
          <a:lstStyle>
            <a:lvl1pPr>
              <a:buNone/>
              <a:defRPr lang="en-US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D1974-72D6-4D53-B9AA-44A4143D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3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EF16E4-00C2-4A08-9D16-3EA9AD1F8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31C1CC-B683-4580-B7A1-D6F2D693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1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0" y="-3"/>
            <a:ext cx="2952750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2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1199FB-8A5D-406C-942C-7A4783EBC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58528B-4B3A-4276-BBA4-ECD6496CA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815DEF-8951-49B8-8652-3291FD24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DC2D5C-E54B-4A89-8834-794DBEA3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anchor="b">
            <a:normAutofit/>
          </a:bodyPr>
          <a:lstStyle>
            <a:lvl1pPr algn="ctr">
              <a:spcBef>
                <a:spcPts val="1000"/>
              </a:spcBef>
              <a:defRPr sz="6000"/>
            </a:lvl1pPr>
          </a:lstStyle>
          <a:p>
            <a:r>
              <a:rPr lang="en-US" dirty="0"/>
              <a:t>Edit Master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524256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6" y="4110032"/>
            <a:ext cx="3064704" cy="1550994"/>
          </a:xfr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1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78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5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115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762000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4" y="1443038"/>
            <a:ext cx="6941302" cy="1985962"/>
          </a:xfrm>
        </p:spPr>
        <p:txBody>
          <a:bodyPr anchor="t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808199-57D8-443D-81C1-F4993CBF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18544F3-5338-4957-87FE-172AA247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9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762000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0" y="1482725"/>
            <a:ext cx="5298868" cy="1944688"/>
          </a:xfrm>
        </p:spPr>
        <p:txBody>
          <a:bodyPr anchor="ctr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5" y="5636352"/>
            <a:ext cx="6094413" cy="461962"/>
          </a:xfrm>
        </p:spPr>
        <p:txBody>
          <a:bodyPr lIns="0"/>
          <a:lstStyle>
            <a:lvl1pPr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55BDFA-25CC-40CE-8723-5E6302A83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12F8CE-E62A-4EB8-BFF6-C1AE1071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7524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0"/>
            <a:ext cx="6096000" cy="1971675"/>
          </a:xfrm>
        </p:spPr>
        <p:txBody>
          <a:bodyPr anchor="b"/>
          <a:lstStyle>
            <a:lvl1pPr>
              <a:defRPr sz="7800">
                <a:effectLst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anchor="t">
            <a:noAutofit/>
          </a:bodyPr>
          <a:lstStyle>
            <a:lvl1pPr marL="0" indent="0" algn="l">
              <a:buNone/>
              <a:defRPr lang="en-US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E7E469-8463-485F-A508-D17F7C8C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3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/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54F189-2BB3-4370-8B80-6337B371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2547937"/>
            <a:ext cx="10668000" cy="3293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F44E5E-4F6D-4D91-BD7C-1D9BC907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6EF037-7950-45D7-8B54-D45C77E5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38"/>
            <a:ext cx="6096000" cy="379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2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0DFC8D-267F-4687-9E7F-4FDDAC6123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8F5B5-B75D-4EB4-B7CB-29F75656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512" y="1362076"/>
            <a:ext cx="12162977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4D2F1-1CA4-4DAB-9023-1D48BDCB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lIns="6035040" rIns="822960" bIns="1097280" anchor="b">
            <a:noAutofit/>
          </a:bodyPr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45EBA-02BB-4A6B-A97C-7502F475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F9807-F2CD-46F9-99BB-1C5A00EA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F5908E-DFAC-4A92-AC6B-0E693A53A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r">
              <a:buNone/>
              <a:defRPr lang="en-US" sz="28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algn="r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0EFA6-1131-4DFD-8BAC-4E8A7831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1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0" y="2753087"/>
            <a:ext cx="4571999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sz="2000" dirty="0"/>
              <a:t>Add text, images, art, and videos. ​</a:t>
            </a:r>
          </a:p>
          <a:p>
            <a:r>
              <a:rPr lang="en-US" sz="2000" dirty="0"/>
              <a:t>Add transitions, animations, and motion. </a:t>
            </a:r>
          </a:p>
          <a:p>
            <a:r>
              <a:rPr lang="en-US" sz="2000" dirty="0"/>
              <a:t>Save to OneDrive, to get to your presentations from your computer, tablet, or phone.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7997" y="2753088"/>
            <a:ext cx="4572001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>
            <a:noAutofit/>
          </a:bodyPr>
          <a:lstStyle>
            <a:lvl1pPr marL="228600" indent="-228600">
              <a:defRPr sz="2000"/>
            </a:lvl1pPr>
          </a:lstStyle>
          <a:p>
            <a:r>
              <a:rPr lang="en-US" sz="2000" dirty="0"/>
              <a:t>Open the Design Ideas pane for instant slide makeovers. ​</a:t>
            </a:r>
          </a:p>
          <a:p>
            <a:r>
              <a:rPr lang="en-US" sz="2000" dirty="0"/>
              <a:t>When we have design ideas, we’ll show them to you right there.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2743199"/>
            <a:ext cx="3276602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403237"/>
            <a:ext cx="3276601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699" y="2743200"/>
            <a:ext cx="3276602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700" y="3403237"/>
            <a:ext cx="3276600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3BA483D-34F5-47AE-BCE7-2B0D4B71D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399" y="2743200"/>
            <a:ext cx="3276602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074DC7D-EB21-4D65-B78F-21F530C5A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0" y="3403237"/>
            <a:ext cx="3276600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21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9" r:id="rId5"/>
    <p:sldLayoutId id="2147483665" r:id="rId6"/>
    <p:sldLayoutId id="2147483670" r:id="rId7"/>
    <p:sldLayoutId id="2147483652" r:id="rId8"/>
    <p:sldLayoutId id="2147483653" r:id="rId9"/>
    <p:sldLayoutId id="2147483667" r:id="rId10"/>
    <p:sldLayoutId id="2147483668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>
          <p15:clr>
            <a:srgbClr val="F26B43"/>
          </p15:clr>
        </p15:guide>
        <p15:guide id="3" pos="480">
          <p15:clr>
            <a:srgbClr val="F26B43"/>
          </p15:clr>
        </p15:guide>
        <p15:guide id="4" pos="960">
          <p15:clr>
            <a:srgbClr val="F26B43"/>
          </p15:clr>
        </p15:guide>
        <p15:guide id="5" pos="7680">
          <p15:clr>
            <a:srgbClr val="F26B43"/>
          </p15:clr>
        </p15:guide>
        <p15:guide id="6" pos="7200">
          <p15:clr>
            <a:srgbClr val="F26B43"/>
          </p15:clr>
        </p15:guide>
        <p15:guide id="7" pos="6720">
          <p15:clr>
            <a:srgbClr val="F26B43"/>
          </p15:clr>
        </p15:guide>
        <p15:guide id="8" pos="6240">
          <p15:clr>
            <a:srgbClr val="F26B43"/>
          </p15:clr>
        </p15:guide>
        <p15:guide id="9" pos="1440">
          <p15:clr>
            <a:srgbClr val="F26B43"/>
          </p15:clr>
        </p15:guide>
        <p15:guide id="10" pos="1920">
          <p15:clr>
            <a:srgbClr val="F26B43"/>
          </p15:clr>
        </p15:guide>
        <p15:guide id="11" pos="2400">
          <p15:clr>
            <a:srgbClr val="F26B43"/>
          </p15:clr>
        </p15:guide>
        <p15:guide id="12" pos="5760">
          <p15:clr>
            <a:srgbClr val="F26B43"/>
          </p15:clr>
        </p15:guide>
        <p15:guide id="13" pos="5280">
          <p15:clr>
            <a:srgbClr val="F26B43"/>
          </p15:clr>
        </p15:guide>
        <p15:guide id="14" pos="2880">
          <p15:clr>
            <a:srgbClr val="F26B43"/>
          </p15:clr>
        </p15:guide>
        <p15:guide id="15" pos="3360">
          <p15:clr>
            <a:srgbClr val="F26B43"/>
          </p15:clr>
        </p15:guide>
        <p15:guide id="16" pos="3840">
          <p15:clr>
            <a:srgbClr val="F26B43"/>
          </p15:clr>
        </p15:guide>
        <p15:guide id="17" pos="4800">
          <p15:clr>
            <a:srgbClr val="F26B43"/>
          </p15:clr>
        </p15:guide>
        <p15:guide id="18" pos="4320">
          <p15:clr>
            <a:srgbClr val="F26B43"/>
          </p15:clr>
        </p15:guide>
        <p15:guide id="19" orient="horz">
          <p15:clr>
            <a:srgbClr val="F26B43"/>
          </p15:clr>
        </p15:guide>
        <p15:guide id="20" orient="horz" pos="480">
          <p15:clr>
            <a:srgbClr val="F26B43"/>
          </p15:clr>
        </p15:guide>
        <p15:guide id="21" orient="horz" pos="960">
          <p15:clr>
            <a:srgbClr val="F26B43"/>
          </p15:clr>
        </p15:guide>
        <p15:guide id="22" orient="horz" pos="1440">
          <p15:clr>
            <a:srgbClr val="F26B43"/>
          </p15:clr>
        </p15:guide>
        <p15:guide id="23" orient="horz" pos="1920">
          <p15:clr>
            <a:srgbClr val="F26B43"/>
          </p15:clr>
        </p15:guide>
        <p15:guide id="24" orient="horz" pos="2400">
          <p15:clr>
            <a:srgbClr val="F26B43"/>
          </p15:clr>
        </p15:guide>
        <p15:guide id="25" orient="horz" pos="2880">
          <p15:clr>
            <a:srgbClr val="F26B43"/>
          </p15:clr>
        </p15:guide>
        <p15:guide id="26" orient="horz" pos="3360">
          <p15:clr>
            <a:srgbClr val="F26B43"/>
          </p15:clr>
        </p15:guide>
        <p15:guide id="27" orient="horz" pos="4320">
          <p15:clr>
            <a:srgbClr val="F26B43"/>
          </p15:clr>
        </p15:guide>
        <p15:guide id="28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0.png"/><Relationship Id="rId4" Type="http://schemas.openxmlformats.org/officeDocument/2006/relationships/image" Target="../media/image3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0.png"/><Relationship Id="rId4" Type="http://schemas.openxmlformats.org/officeDocument/2006/relationships/image" Target="../media/image34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0.png"/><Relationship Id="rId4" Type="http://schemas.openxmlformats.org/officeDocument/2006/relationships/image" Target="../media/image34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0.png"/><Relationship Id="rId4" Type="http://schemas.openxmlformats.org/officeDocument/2006/relationships/image" Target="../media/image34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0.png"/><Relationship Id="rId4" Type="http://schemas.openxmlformats.org/officeDocument/2006/relationships/image" Target="../media/image34.tm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1" descr="Person using anvil">
            <a:extLst>
              <a:ext uri="{FF2B5EF4-FFF2-40B4-BE49-F238E27FC236}">
                <a16:creationId xmlns:a16="http://schemas.microsoft.com/office/drawing/2014/main" id="{28A02B7A-E886-4F5F-9F4C-34BF9AECB1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4320" r="1" b="11407"/>
          <a:stretch/>
        </p:blipFill>
        <p:spPr>
          <a:xfrm>
            <a:off x="20" y="10"/>
            <a:ext cx="12191435" cy="6857989"/>
          </a:xfrm>
          <a:prstGeom prst="rect">
            <a:avLst/>
          </a:prstGeo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</p:pic>
      <p:sp>
        <p:nvSpPr>
          <p:cNvPr id="42" name="Rectangle 38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222483AB-1F22-4143-AECD-F36D1128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  <a:latin typeface="Guaraldo Personal Use" pitchFamily="2" charset="0"/>
              </a:rPr>
              <a:t>Process Design Flowsheet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A276A-74AC-4A8D-860D-81E5AFF7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C81DF4-BF85-4749-90D8-614AAAA74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60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105C1-7EF1-4C18-82BA-962C47B09FEE}"/>
              </a:ext>
            </a:extLst>
          </p:cNvPr>
          <p:cNvSpPr/>
          <p:nvPr/>
        </p:nvSpPr>
        <p:spPr>
          <a:xfrm>
            <a:off x="324941" y="1656352"/>
            <a:ext cx="11542118" cy="51556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7568106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Separation 2: Getting EG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F6329-6504-40C7-84A0-7B5A0B047D83}"/>
              </a:ext>
            </a:extLst>
          </p:cNvPr>
          <p:cNvSpPr/>
          <p:nvPr/>
        </p:nvSpPr>
        <p:spPr>
          <a:xfrm>
            <a:off x="337625" y="966646"/>
            <a:ext cx="8018976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97E675-445F-47C5-98B9-63671677F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07" t="35313" r="2380" b="30073"/>
          <a:stretch/>
        </p:blipFill>
        <p:spPr>
          <a:xfrm>
            <a:off x="487012" y="2963713"/>
            <a:ext cx="1442935" cy="29276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979DA6-C2D8-4D4B-9CC8-0B046FF96119}"/>
              </a:ext>
            </a:extLst>
          </p:cNvPr>
          <p:cNvSpPr txBox="1"/>
          <p:nvPr/>
        </p:nvSpPr>
        <p:spPr>
          <a:xfrm>
            <a:off x="1734209" y="1928578"/>
            <a:ext cx="150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193.45℃,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7571.91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5.19w%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55.68w%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18.21w%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19.36w% MG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0.02w% EG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1.27 w% NO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D8AA7-409D-46EC-932C-FC2E8F1132AB}"/>
              </a:ext>
            </a:extLst>
          </p:cNvPr>
          <p:cNvSpPr txBox="1"/>
          <p:nvPr/>
        </p:nvSpPr>
        <p:spPr>
          <a:xfrm>
            <a:off x="487012" y="5309838"/>
            <a:ext cx="171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 duty: 7.06 MW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 duty: -7.47 MW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25DD86-DBD4-44DE-B07F-0FD1F26027CF}"/>
              </a:ext>
            </a:extLst>
          </p:cNvPr>
          <p:cNvSpPr txBox="1"/>
          <p:nvPr/>
        </p:nvSpPr>
        <p:spPr>
          <a:xfrm>
            <a:off x="867854" y="3742103"/>
            <a:ext cx="127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NTS: 25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(feed stream: 18)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 (mole):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7A3837-5857-4B62-8F41-97ECA342FB36}"/>
              </a:ext>
            </a:extLst>
          </p:cNvPr>
          <p:cNvSpPr txBox="1"/>
          <p:nvPr/>
        </p:nvSpPr>
        <p:spPr>
          <a:xfrm>
            <a:off x="867854" y="4741702"/>
            <a:ext cx="1505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205.23℃,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830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100w% EG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B4F9337-47F9-4EBD-8644-EF015331EE77}"/>
              </a:ext>
            </a:extLst>
          </p:cNvPr>
          <p:cNvSpPr/>
          <p:nvPr/>
        </p:nvSpPr>
        <p:spPr>
          <a:xfrm>
            <a:off x="8862647" y="12897"/>
            <a:ext cx="942535" cy="161895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3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3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9F8F9E-7E30-4EB8-8BDD-49DBE6AF5B2E}"/>
              </a:ext>
            </a:extLst>
          </p:cNvPr>
          <p:cNvCxnSpPr>
            <a:cxnSpLocks/>
          </p:cNvCxnSpPr>
          <p:nvPr/>
        </p:nvCxnSpPr>
        <p:spPr>
          <a:xfrm>
            <a:off x="8862449" y="1368544"/>
            <a:ext cx="94253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6038DE-EE04-4C19-8FA9-8605BE81641B}"/>
              </a:ext>
            </a:extLst>
          </p:cNvPr>
          <p:cNvSpPr txBox="1"/>
          <p:nvPr/>
        </p:nvSpPr>
        <p:spPr>
          <a:xfrm>
            <a:off x="8932789" y="-41642"/>
            <a:ext cx="1328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H2</a:t>
            </a:r>
          </a:p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  <a:p>
            <a:r>
              <a:rPr lang="en-US" dirty="0">
                <a:solidFill>
                  <a:schemeClr val="bg1"/>
                </a:solidFill>
              </a:rPr>
              <a:t>CH3OH</a:t>
            </a:r>
          </a:p>
          <a:p>
            <a:r>
              <a:rPr lang="en-US" dirty="0">
                <a:solidFill>
                  <a:schemeClr val="bg1"/>
                </a:solidFill>
              </a:rPr>
              <a:t>MG</a:t>
            </a:r>
          </a:p>
          <a:p>
            <a:r>
              <a:rPr lang="en-US" dirty="0">
                <a:solidFill>
                  <a:schemeClr val="bg1"/>
                </a:solidFill>
              </a:rPr>
              <a:t>DMO</a:t>
            </a:r>
          </a:p>
          <a:p>
            <a:r>
              <a:rPr lang="en-US" dirty="0">
                <a:solidFill>
                  <a:schemeClr val="bg1"/>
                </a:solidFill>
              </a:rPr>
              <a:t>EG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F9D3DB-E555-4101-BA3C-480E877084C5}"/>
              </a:ext>
            </a:extLst>
          </p:cNvPr>
          <p:cNvSpPr txBox="1"/>
          <p:nvPr/>
        </p:nvSpPr>
        <p:spPr>
          <a:xfrm>
            <a:off x="10228129" y="401594"/>
            <a:ext cx="1486396" cy="64633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is hard to separate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E34596-85AC-4AAA-8A22-60A8B186765B}"/>
              </a:ext>
            </a:extLst>
          </p:cNvPr>
          <p:cNvSpPr txBox="1"/>
          <p:nvPr/>
        </p:nvSpPr>
        <p:spPr>
          <a:xfrm>
            <a:off x="9791114" y="1287021"/>
            <a:ext cx="206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 compound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5338C8-AEFA-49B0-808D-69CC59EC7DA8}"/>
              </a:ext>
            </a:extLst>
          </p:cNvPr>
          <p:cNvCxnSpPr/>
          <p:nvPr/>
        </p:nvCxnSpPr>
        <p:spPr>
          <a:xfrm>
            <a:off x="9791114" y="696994"/>
            <a:ext cx="46114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4E602C1-9AFA-4FBA-B292-6EA7CE9B9DF9}"/>
              </a:ext>
            </a:extLst>
          </p:cNvPr>
          <p:cNvSpPr/>
          <p:nvPr/>
        </p:nvSpPr>
        <p:spPr>
          <a:xfrm>
            <a:off x="8904653" y="583486"/>
            <a:ext cx="848979" cy="2183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5F5E46-11D4-4017-8E9F-138607C6D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9" t="25757" r="1336" b="28400"/>
          <a:stretch/>
        </p:blipFill>
        <p:spPr>
          <a:xfrm>
            <a:off x="3145382" y="1656078"/>
            <a:ext cx="8300987" cy="25828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073583-16E8-4B71-B528-94F453802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9" t="25583" r="1336" b="28605"/>
          <a:stretch/>
        </p:blipFill>
        <p:spPr>
          <a:xfrm>
            <a:off x="3239453" y="4238964"/>
            <a:ext cx="8274823" cy="257300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808052-0B6C-4A0F-ADFA-20699CC6F454}"/>
              </a:ext>
            </a:extLst>
          </p:cNvPr>
          <p:cNvCxnSpPr>
            <a:cxnSpLocks/>
          </p:cNvCxnSpPr>
          <p:nvPr/>
        </p:nvCxnSpPr>
        <p:spPr>
          <a:xfrm flipV="1">
            <a:off x="9087728" y="2323141"/>
            <a:ext cx="0" cy="4135902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870B325-4C8B-4979-B118-0B58AD435EB8}"/>
              </a:ext>
            </a:extLst>
          </p:cNvPr>
          <p:cNvSpPr txBox="1"/>
          <p:nvPr/>
        </p:nvSpPr>
        <p:spPr>
          <a:xfrm>
            <a:off x="8749905" y="1929767"/>
            <a:ext cx="689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feed</a:t>
            </a:r>
          </a:p>
        </p:txBody>
      </p:sp>
    </p:spTree>
    <p:extLst>
      <p:ext uri="{BB962C8B-B14F-4D97-AF65-F5344CB8AC3E}">
        <p14:creationId xmlns:p14="http://schemas.microsoft.com/office/powerpoint/2010/main" val="258560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105C1-7EF1-4C18-82BA-962C47B09FEE}"/>
              </a:ext>
            </a:extLst>
          </p:cNvPr>
          <p:cNvSpPr/>
          <p:nvPr/>
        </p:nvSpPr>
        <p:spPr>
          <a:xfrm>
            <a:off x="324941" y="1631849"/>
            <a:ext cx="11542118" cy="50594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AA1F1C6-FB6A-431A-89B9-568CCCDA5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02" t="30900" r="2323" b="30795"/>
          <a:stretch/>
        </p:blipFill>
        <p:spPr>
          <a:xfrm>
            <a:off x="455003" y="2782764"/>
            <a:ext cx="1846740" cy="3164324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28C8CC-941E-4255-A320-5A088B0D06D4}"/>
              </a:ext>
            </a:extLst>
          </p:cNvPr>
          <p:cNvSpPr txBox="1"/>
          <p:nvPr/>
        </p:nvSpPr>
        <p:spPr>
          <a:xfrm>
            <a:off x="1378373" y="2250831"/>
            <a:ext cx="150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142.904℃,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7490.2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4.93w%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42.85w%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21.56w%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25.49w% MG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0.17w% EG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3.98w% NO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48859E-E6F7-4733-8B0B-5D022E53ED3A}"/>
              </a:ext>
            </a:extLst>
          </p:cNvPr>
          <p:cNvSpPr txBox="1"/>
          <p:nvPr/>
        </p:nvSpPr>
        <p:spPr>
          <a:xfrm>
            <a:off x="405440" y="5422689"/>
            <a:ext cx="171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 duty: 11.63 MW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 duty: -12.28 MW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463748-8EA2-4904-B1D4-6E5A2DA79245}"/>
              </a:ext>
            </a:extLst>
          </p:cNvPr>
          <p:cNvSpPr txBox="1"/>
          <p:nvPr/>
        </p:nvSpPr>
        <p:spPr>
          <a:xfrm>
            <a:off x="811604" y="3779561"/>
            <a:ext cx="127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NTS: 30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(feed stream: 22)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 (mole):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5D89EB-21B4-4434-8F8D-EA11D68053DD}"/>
              </a:ext>
            </a:extLst>
          </p:cNvPr>
          <p:cNvSpPr txBox="1"/>
          <p:nvPr/>
        </p:nvSpPr>
        <p:spPr>
          <a:xfrm>
            <a:off x="1264634" y="4768209"/>
            <a:ext cx="1505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199.1℃,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880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99w% EG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7">
            <a:extLst>
              <a:ext uri="{FF2B5EF4-FFF2-40B4-BE49-F238E27FC236}">
                <a16:creationId xmlns:a16="http://schemas.microsoft.com/office/drawing/2014/main" id="{A79770A4-E6CF-471D-A305-543719318EF7}"/>
              </a:ext>
            </a:extLst>
          </p:cNvPr>
          <p:cNvSpPr txBox="1">
            <a:spLocks/>
          </p:cNvSpPr>
          <p:nvPr/>
        </p:nvSpPr>
        <p:spPr>
          <a:xfrm>
            <a:off x="819333" y="202486"/>
            <a:ext cx="7568106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Separation 2: Getting EG</a:t>
            </a:r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E60210F0-9BA2-4D6D-BA99-1843ED45E824}"/>
              </a:ext>
            </a:extLst>
          </p:cNvPr>
          <p:cNvSpPr txBox="1">
            <a:spLocks/>
          </p:cNvSpPr>
          <p:nvPr/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4000" kern="1200">
                <a:solidFill>
                  <a:schemeClr val="tx1">
                    <a:alpha val="7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62A574-0443-4312-9E6B-9844BFB88D8E}"/>
              </a:ext>
            </a:extLst>
          </p:cNvPr>
          <p:cNvSpPr/>
          <p:nvPr/>
        </p:nvSpPr>
        <p:spPr>
          <a:xfrm>
            <a:off x="337625" y="966646"/>
            <a:ext cx="8018976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9F56767-C03D-4200-8EDD-92304CACB109}"/>
              </a:ext>
            </a:extLst>
          </p:cNvPr>
          <p:cNvSpPr/>
          <p:nvPr/>
        </p:nvSpPr>
        <p:spPr>
          <a:xfrm>
            <a:off x="8862647" y="12897"/>
            <a:ext cx="942535" cy="161895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3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3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95639F-0739-455C-9677-B41425E00670}"/>
              </a:ext>
            </a:extLst>
          </p:cNvPr>
          <p:cNvCxnSpPr>
            <a:cxnSpLocks/>
          </p:cNvCxnSpPr>
          <p:nvPr/>
        </p:nvCxnSpPr>
        <p:spPr>
          <a:xfrm>
            <a:off x="8862449" y="1368544"/>
            <a:ext cx="94253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EB0B4E9-A338-48A8-93AC-4DFAA3E6BA24}"/>
              </a:ext>
            </a:extLst>
          </p:cNvPr>
          <p:cNvSpPr txBox="1"/>
          <p:nvPr/>
        </p:nvSpPr>
        <p:spPr>
          <a:xfrm>
            <a:off x="8932789" y="-41642"/>
            <a:ext cx="1328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H2</a:t>
            </a:r>
          </a:p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  <a:p>
            <a:r>
              <a:rPr lang="en-US" dirty="0">
                <a:solidFill>
                  <a:schemeClr val="bg1"/>
                </a:solidFill>
              </a:rPr>
              <a:t>CH3OH</a:t>
            </a:r>
          </a:p>
          <a:p>
            <a:r>
              <a:rPr lang="en-US" dirty="0">
                <a:solidFill>
                  <a:schemeClr val="bg1"/>
                </a:solidFill>
              </a:rPr>
              <a:t>MG</a:t>
            </a:r>
          </a:p>
          <a:p>
            <a:r>
              <a:rPr lang="en-US" dirty="0">
                <a:solidFill>
                  <a:schemeClr val="bg1"/>
                </a:solidFill>
              </a:rPr>
              <a:t>DMO</a:t>
            </a:r>
          </a:p>
          <a:p>
            <a:r>
              <a:rPr lang="en-US" dirty="0">
                <a:solidFill>
                  <a:schemeClr val="bg1"/>
                </a:solidFill>
              </a:rPr>
              <a:t>EG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5CA1CA-F5CF-4ADC-A6AB-FB709E57417A}"/>
              </a:ext>
            </a:extLst>
          </p:cNvPr>
          <p:cNvSpPr txBox="1"/>
          <p:nvPr/>
        </p:nvSpPr>
        <p:spPr>
          <a:xfrm>
            <a:off x="10228129" y="401594"/>
            <a:ext cx="1486396" cy="646331"/>
          </a:xfrm>
          <a:prstGeom prst="rect">
            <a:avLst/>
          </a:prstGeom>
          <a:solidFill>
            <a:schemeClr val="accent6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is hard to separate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F3B3AA-F7E2-4418-B4D1-DDB1E6F94C12}"/>
              </a:ext>
            </a:extLst>
          </p:cNvPr>
          <p:cNvSpPr txBox="1"/>
          <p:nvPr/>
        </p:nvSpPr>
        <p:spPr>
          <a:xfrm>
            <a:off x="9791114" y="1287021"/>
            <a:ext cx="206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 compound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BEFB17-622E-48B1-B578-07B79A17F69A}"/>
              </a:ext>
            </a:extLst>
          </p:cNvPr>
          <p:cNvCxnSpPr/>
          <p:nvPr/>
        </p:nvCxnSpPr>
        <p:spPr>
          <a:xfrm>
            <a:off x="9791114" y="696994"/>
            <a:ext cx="46114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84BB18D-882C-43CC-A15B-48973F423445}"/>
              </a:ext>
            </a:extLst>
          </p:cNvPr>
          <p:cNvSpPr/>
          <p:nvPr/>
        </p:nvSpPr>
        <p:spPr>
          <a:xfrm>
            <a:off x="8904653" y="583486"/>
            <a:ext cx="848979" cy="21836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742A1-58A5-425D-B26F-5F8D6E558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8" t="26398" r="1292" b="27439"/>
          <a:stretch/>
        </p:blipFill>
        <p:spPr>
          <a:xfrm>
            <a:off x="2840298" y="1655212"/>
            <a:ext cx="8144372" cy="2549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F849A4-391B-4AB0-A172-A0F21FEF63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5" t="25575" r="1293" b="28261"/>
          <a:stretch/>
        </p:blipFill>
        <p:spPr>
          <a:xfrm>
            <a:off x="2852982" y="4147113"/>
            <a:ext cx="8144372" cy="25441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76DD72-FEC6-4DC9-AE0E-B94174BC1089}"/>
              </a:ext>
            </a:extLst>
          </p:cNvPr>
          <p:cNvCxnSpPr>
            <a:cxnSpLocks/>
          </p:cNvCxnSpPr>
          <p:nvPr/>
        </p:nvCxnSpPr>
        <p:spPr>
          <a:xfrm flipV="1">
            <a:off x="8595360" y="2250831"/>
            <a:ext cx="0" cy="4135902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96EDF63-4407-4711-9051-78724CDC2409}"/>
              </a:ext>
            </a:extLst>
          </p:cNvPr>
          <p:cNvSpPr txBox="1"/>
          <p:nvPr/>
        </p:nvSpPr>
        <p:spPr>
          <a:xfrm>
            <a:off x="8257537" y="1857457"/>
            <a:ext cx="689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feed</a:t>
            </a:r>
          </a:p>
        </p:txBody>
      </p:sp>
    </p:spTree>
    <p:extLst>
      <p:ext uri="{BB962C8B-B14F-4D97-AF65-F5344CB8AC3E}">
        <p14:creationId xmlns:p14="http://schemas.microsoft.com/office/powerpoint/2010/main" val="74930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105C1-7EF1-4C18-82BA-962C47B09FEE}"/>
              </a:ext>
            </a:extLst>
          </p:cNvPr>
          <p:cNvSpPr/>
          <p:nvPr/>
        </p:nvSpPr>
        <p:spPr>
          <a:xfrm>
            <a:off x="73438" y="964486"/>
            <a:ext cx="12048221" cy="549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B1DB8-B4CF-4D64-BCAE-CBC1038BC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5" t="26074" r="5270" b="30500"/>
          <a:stretch/>
        </p:blipFill>
        <p:spPr>
          <a:xfrm>
            <a:off x="90744" y="1683722"/>
            <a:ext cx="11979615" cy="382954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10668000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Aspen Simulation Flowsheet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0" name="Google Shape;588;p6">
            <a:extLst>
              <a:ext uri="{FF2B5EF4-FFF2-40B4-BE49-F238E27FC236}">
                <a16:creationId xmlns:a16="http://schemas.microsoft.com/office/drawing/2014/main" id="{F13CFA04-AF0C-44F3-A9AF-28BA937B6911}"/>
              </a:ext>
            </a:extLst>
          </p:cNvPr>
          <p:cNvSpPr txBox="1"/>
          <p:nvPr/>
        </p:nvSpPr>
        <p:spPr>
          <a:xfrm>
            <a:off x="121641" y="1468850"/>
            <a:ext cx="193454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8000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MN</a:t>
            </a:r>
          </a:p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1000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6000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CO</a:t>
            </a:r>
            <a:endParaRPr sz="1300" dirty="0">
              <a:solidFill>
                <a:schemeClr val="accent6">
                  <a:lumMod val="75000"/>
                </a:schemeClr>
              </a:solidFill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" name="Google Shape;592;p6">
            <a:extLst>
              <a:ext uri="{FF2B5EF4-FFF2-40B4-BE49-F238E27FC236}">
                <a16:creationId xmlns:a16="http://schemas.microsoft.com/office/drawing/2014/main" id="{C4CB9583-5A01-44C8-81AC-291ABCBBDEBA}"/>
              </a:ext>
            </a:extLst>
          </p:cNvPr>
          <p:cNvSpPr txBox="1"/>
          <p:nvPr/>
        </p:nvSpPr>
        <p:spPr>
          <a:xfrm>
            <a:off x="3956541" y="4453161"/>
            <a:ext cx="16482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H2 566.46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endParaRPr sz="1300" dirty="0">
              <a:solidFill>
                <a:schemeClr val="accent6">
                  <a:lumMod val="75000"/>
                </a:schemeClr>
              </a:solidFill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1C6163-B6F5-416D-B68C-EA162E898C89}"/>
              </a:ext>
            </a:extLst>
          </p:cNvPr>
          <p:cNvSpPr txBox="1"/>
          <p:nvPr/>
        </p:nvSpPr>
        <p:spPr>
          <a:xfrm>
            <a:off x="3390424" y="3284056"/>
            <a:ext cx="171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 duty: -6.03 MW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 duty: -4.17 MW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BA9A4E-0B4E-4EE1-85B5-461347D63D42}"/>
              </a:ext>
            </a:extLst>
          </p:cNvPr>
          <p:cNvSpPr txBox="1"/>
          <p:nvPr/>
        </p:nvSpPr>
        <p:spPr>
          <a:xfrm>
            <a:off x="3393849" y="3694692"/>
            <a:ext cx="127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NTS: 16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(feed stream: 4)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 (mole): 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4F9BDF-C740-40EF-800A-D1A1B9E97805}"/>
              </a:ext>
            </a:extLst>
          </p:cNvPr>
          <p:cNvSpPr txBox="1"/>
          <p:nvPr/>
        </p:nvSpPr>
        <p:spPr>
          <a:xfrm>
            <a:off x="2338016" y="1214919"/>
            <a:ext cx="15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-174.3℃, 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16294.5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100w% CO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244CC5-04DE-4FB7-85D4-44FDC7E09CC5}"/>
              </a:ext>
            </a:extLst>
          </p:cNvPr>
          <p:cNvSpPr txBox="1"/>
          <p:nvPr/>
        </p:nvSpPr>
        <p:spPr>
          <a:xfrm>
            <a:off x="2354797" y="2828835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129℃, 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31294.5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24.66w%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59.54w%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15.73w% NO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0.07w% MN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A414896-1117-4328-82E5-1C833B860125}"/>
              </a:ext>
            </a:extLst>
          </p:cNvPr>
          <p:cNvSpPr txBox="1"/>
          <p:nvPr/>
        </p:nvSpPr>
        <p:spPr>
          <a:xfrm>
            <a:off x="6221095" y="1913131"/>
            <a:ext cx="1505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-182.59℃,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7164.68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32.64w%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67.36w% NO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92AB44-3F33-4A26-A7A6-492D47F8E165}"/>
              </a:ext>
            </a:extLst>
          </p:cNvPr>
          <p:cNvSpPr txBox="1"/>
          <p:nvPr/>
        </p:nvSpPr>
        <p:spPr>
          <a:xfrm>
            <a:off x="3941454" y="1945393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-157.49℃, 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15000.02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51.46w%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15.59w%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32.82w% NO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0.14w% MN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02E247-C6B3-4C67-B30D-692958D24DB3}"/>
              </a:ext>
            </a:extLst>
          </p:cNvPr>
          <p:cNvSpPr txBox="1"/>
          <p:nvPr/>
        </p:nvSpPr>
        <p:spPr>
          <a:xfrm>
            <a:off x="6169344" y="2894618"/>
            <a:ext cx="150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137.513℃,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7835.55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98.51w%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0.26w% MN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1.23w% NO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B58AC9-F4B6-4B37-9F2D-9CFDCAE1DF73}"/>
              </a:ext>
            </a:extLst>
          </p:cNvPr>
          <p:cNvSpPr txBox="1"/>
          <p:nvPr/>
        </p:nvSpPr>
        <p:spPr>
          <a:xfrm>
            <a:off x="4958220" y="1955262"/>
            <a:ext cx="13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NTS: 21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(feed stream: 16)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 (mole): 0.45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DC946F-ACA7-4D95-8216-43C756569A76}"/>
              </a:ext>
            </a:extLst>
          </p:cNvPr>
          <p:cNvSpPr txBox="1"/>
          <p:nvPr/>
        </p:nvSpPr>
        <p:spPr>
          <a:xfrm>
            <a:off x="4960621" y="1563765"/>
            <a:ext cx="171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 duty: 2.08 MW</a:t>
            </a:r>
          </a:p>
          <a:p>
            <a:r>
              <a:rPr lang="en-US" sz="12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 duty: 1.24 MW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7B3FE5-0D19-4DD7-A252-B54C81B0DF18}"/>
              </a:ext>
            </a:extLst>
          </p:cNvPr>
          <p:cNvSpPr txBox="1"/>
          <p:nvPr/>
        </p:nvSpPr>
        <p:spPr>
          <a:xfrm>
            <a:off x="1481878" y="3318395"/>
            <a:ext cx="15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129℃, 5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4710.65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1597.86 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85B17F1-B8B8-422B-80E4-748C28CDD6FE}"/>
              </a:ext>
            </a:extLst>
          </p:cNvPr>
          <p:cNvSpPr txBox="1"/>
          <p:nvPr/>
        </p:nvSpPr>
        <p:spPr>
          <a:xfrm>
            <a:off x="6403188" y="5279302"/>
            <a:ext cx="150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102.31℃,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4201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6.74w%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91.87w%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1.15w% NO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2C8F70-2749-4D25-BAE7-FF2797DBE5B9}"/>
              </a:ext>
            </a:extLst>
          </p:cNvPr>
          <p:cNvSpPr txBox="1"/>
          <p:nvPr/>
        </p:nvSpPr>
        <p:spPr>
          <a:xfrm>
            <a:off x="10977738" y="1023336"/>
            <a:ext cx="150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193.45℃,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7571.91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5.19w%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55.68w%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18.21w%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19.36w% MG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0.02w% EG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1.27 w% NO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48F0C1-FEDA-4380-96C3-9BC2042DB091}"/>
              </a:ext>
            </a:extLst>
          </p:cNvPr>
          <p:cNvSpPr txBox="1"/>
          <p:nvPr/>
        </p:nvSpPr>
        <p:spPr>
          <a:xfrm>
            <a:off x="9721896" y="4802492"/>
            <a:ext cx="150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241℃, 24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4201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4.68w%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50.18w%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16.41w%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17.45w% MG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9.89w% EG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DDA300D-7FA6-4004-B604-04165C6E0AE7}"/>
              </a:ext>
            </a:extLst>
          </p:cNvPr>
          <p:cNvSpPr txBox="1"/>
          <p:nvPr/>
        </p:nvSpPr>
        <p:spPr>
          <a:xfrm>
            <a:off x="5108811" y="4086446"/>
            <a:ext cx="13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fraction (mole): 0.5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9BBF4B-D531-45D1-8B0D-68C4AD4C4B9E}"/>
              </a:ext>
            </a:extLst>
          </p:cNvPr>
          <p:cNvSpPr txBox="1"/>
          <p:nvPr/>
        </p:nvSpPr>
        <p:spPr>
          <a:xfrm>
            <a:off x="7239059" y="2630460"/>
            <a:ext cx="188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-858.92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200℃, 16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m, 100 tubes,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D: 0.02 m, 14 kg cat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8806E06-BA60-420C-959A-F405F45DC8B8}"/>
              </a:ext>
            </a:extLst>
          </p:cNvPr>
          <p:cNvSpPr txBox="1"/>
          <p:nvPr/>
        </p:nvSpPr>
        <p:spPr>
          <a:xfrm>
            <a:off x="8832452" y="2556350"/>
            <a:ext cx="188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-415.15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241℃, 24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m, 500 tubes,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D: 0.02 m, 923 kg cat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0E8F52-AB2B-40AA-AFEB-FB7EA920B234}"/>
              </a:ext>
            </a:extLst>
          </p:cNvPr>
          <p:cNvSpPr txBox="1"/>
          <p:nvPr/>
        </p:nvSpPr>
        <p:spPr>
          <a:xfrm>
            <a:off x="10574413" y="4902198"/>
            <a:ext cx="171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 duty: 7.06 MW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 duty: -7.47 MW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12086C-CFBA-4757-AD76-A1199A576A56}"/>
              </a:ext>
            </a:extLst>
          </p:cNvPr>
          <p:cNvSpPr txBox="1"/>
          <p:nvPr/>
        </p:nvSpPr>
        <p:spPr>
          <a:xfrm>
            <a:off x="11059566" y="3356729"/>
            <a:ext cx="127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NTS: 25 (feed stream: 18)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 (mole): 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3BAEE5-FA39-49AE-B4CE-459AA803FBFA}"/>
              </a:ext>
            </a:extLst>
          </p:cNvPr>
          <p:cNvSpPr txBox="1"/>
          <p:nvPr/>
        </p:nvSpPr>
        <p:spPr>
          <a:xfrm>
            <a:off x="8126055" y="5201016"/>
            <a:ext cx="1505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200℃, 16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4201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6.71w%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90.98w%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0.24w%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0.68w% MG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FC761F-78D0-4CB5-9877-EBBDB50EE940}"/>
              </a:ext>
            </a:extLst>
          </p:cNvPr>
          <p:cNvSpPr txBox="1"/>
          <p:nvPr/>
        </p:nvSpPr>
        <p:spPr>
          <a:xfrm>
            <a:off x="10884049" y="4317994"/>
            <a:ext cx="15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205.23℃,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830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100w% EG</a:t>
            </a:r>
          </a:p>
        </p:txBody>
      </p:sp>
    </p:spTree>
    <p:extLst>
      <p:ext uri="{BB962C8B-B14F-4D97-AF65-F5344CB8AC3E}">
        <p14:creationId xmlns:p14="http://schemas.microsoft.com/office/powerpoint/2010/main" val="360373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105C1-7EF1-4C18-82BA-962C47B09FEE}"/>
              </a:ext>
            </a:extLst>
          </p:cNvPr>
          <p:cNvSpPr/>
          <p:nvPr/>
        </p:nvSpPr>
        <p:spPr>
          <a:xfrm>
            <a:off x="60572" y="964486"/>
            <a:ext cx="12070856" cy="549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10668000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Aspen Simulation Flowsheet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3" name="Picture 2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25C4C38-CAE5-461A-AF80-305E68712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2" t="26472" r="2323" b="30795"/>
          <a:stretch/>
        </p:blipFill>
        <p:spPr>
          <a:xfrm>
            <a:off x="60572" y="1716258"/>
            <a:ext cx="11900839" cy="3530084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ADD00A-6566-4B33-8DD8-59316F1082D0}"/>
              </a:ext>
            </a:extLst>
          </p:cNvPr>
          <p:cNvSpPr txBox="1"/>
          <p:nvPr/>
        </p:nvSpPr>
        <p:spPr>
          <a:xfrm>
            <a:off x="143780" y="3065807"/>
            <a:ext cx="150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9FBF93-58CB-46F0-A1AC-C15774D0C3FE}"/>
              </a:ext>
            </a:extLst>
          </p:cNvPr>
          <p:cNvSpPr txBox="1"/>
          <p:nvPr/>
        </p:nvSpPr>
        <p:spPr>
          <a:xfrm>
            <a:off x="143780" y="1942608"/>
            <a:ext cx="150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8150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998CA-AD3A-4A9D-8D45-132B0C391B49}"/>
              </a:ext>
            </a:extLst>
          </p:cNvPr>
          <p:cNvSpPr txBox="1"/>
          <p:nvPr/>
        </p:nvSpPr>
        <p:spPr>
          <a:xfrm>
            <a:off x="521263" y="4030468"/>
            <a:ext cx="150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25℃, 5.17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3740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3FFC6F-6FA9-4735-BFA5-7EC3C6AF86D6}"/>
              </a:ext>
            </a:extLst>
          </p:cNvPr>
          <p:cNvSpPr txBox="1"/>
          <p:nvPr/>
        </p:nvSpPr>
        <p:spPr>
          <a:xfrm>
            <a:off x="2222693" y="3146033"/>
            <a:ext cx="150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-16119.2 kW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042A10-C22F-4F7A-B3CE-757425EA7609}"/>
              </a:ext>
            </a:extLst>
          </p:cNvPr>
          <p:cNvSpPr txBox="1"/>
          <p:nvPr/>
        </p:nvSpPr>
        <p:spPr>
          <a:xfrm>
            <a:off x="4008523" y="2916587"/>
            <a:ext cx="1885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-200.79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vapor fraction (mole): 0.64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D956EE-A765-486B-BD3C-D284B4798D1F}"/>
              </a:ext>
            </a:extLst>
          </p:cNvPr>
          <p:cNvSpPr txBox="1"/>
          <p:nvPr/>
        </p:nvSpPr>
        <p:spPr>
          <a:xfrm>
            <a:off x="2796362" y="3358343"/>
            <a:ext cx="150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85℃, 1.15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7797.82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96.16w%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3.82w% NO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6D821D-FCA7-4C2D-B382-1A957F0BAD45}"/>
              </a:ext>
            </a:extLst>
          </p:cNvPr>
          <p:cNvSpPr txBox="1"/>
          <p:nvPr/>
        </p:nvSpPr>
        <p:spPr>
          <a:xfrm>
            <a:off x="4588954" y="1287213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85℃, 1.15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4192.18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7.92w%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0.58w%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90.21w% NO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1.29w% MN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72047A-B707-49AE-8EDC-C09C0B6B88D7}"/>
              </a:ext>
            </a:extLst>
          </p:cNvPr>
          <p:cNvSpPr txBox="1"/>
          <p:nvPr/>
        </p:nvSpPr>
        <p:spPr>
          <a:xfrm>
            <a:off x="1470071" y="1652545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129℃, 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11990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65.31w%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0.21w%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34.02w% NO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0.46w% MN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1DCBED-7B6B-43B6-A10C-D731FB135746}"/>
              </a:ext>
            </a:extLst>
          </p:cNvPr>
          <p:cNvSpPr txBox="1"/>
          <p:nvPr/>
        </p:nvSpPr>
        <p:spPr>
          <a:xfrm>
            <a:off x="3341075" y="4482962"/>
            <a:ext cx="1505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20℃, 25.5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572.51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2E4286-56A7-4DD2-884E-C59A7D9956F1}"/>
              </a:ext>
            </a:extLst>
          </p:cNvPr>
          <p:cNvSpPr txBox="1"/>
          <p:nvPr/>
        </p:nvSpPr>
        <p:spPr>
          <a:xfrm>
            <a:off x="5299973" y="5104003"/>
            <a:ext cx="150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81.71℃, 1.15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4185.16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6.84w%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89.58w%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3.56w% NO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FC47C7-7548-4CAF-9E11-49803177AB73}"/>
              </a:ext>
            </a:extLst>
          </p:cNvPr>
          <p:cNvSpPr txBox="1"/>
          <p:nvPr/>
        </p:nvSpPr>
        <p:spPr>
          <a:xfrm>
            <a:off x="5405478" y="3354050"/>
            <a:ext cx="130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fraction (mole): 0.5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B94AEF-260F-4FB8-8E01-DB885EEF8E6F}"/>
              </a:ext>
            </a:extLst>
          </p:cNvPr>
          <p:cNvSpPr txBox="1"/>
          <p:nvPr/>
        </p:nvSpPr>
        <p:spPr>
          <a:xfrm>
            <a:off x="6372661" y="2346656"/>
            <a:ext cx="188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-755.05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200℃, 16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m, 100 tubes, 0.02 m diameter, 14 kg catalyst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0993986-E5EB-4039-BEFA-A07225A2DB49}"/>
              </a:ext>
            </a:extLst>
          </p:cNvPr>
          <p:cNvSpPr txBox="1"/>
          <p:nvPr/>
        </p:nvSpPr>
        <p:spPr>
          <a:xfrm>
            <a:off x="8099420" y="2216101"/>
            <a:ext cx="188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-750.69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244℃, 26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m, 500 tubes, 0.02 m diameter, 923 kg catalyst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74FA4D-1858-43F8-AFD8-81AB1F89EA20}"/>
              </a:ext>
            </a:extLst>
          </p:cNvPr>
          <p:cNvSpPr txBox="1"/>
          <p:nvPr/>
        </p:nvSpPr>
        <p:spPr>
          <a:xfrm>
            <a:off x="1403339" y="3455805"/>
            <a:ext cx="15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129℃, 5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12635.2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254.38 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43F49B-5F2A-40B7-B059-5DDECA004C33}"/>
              </a:ext>
            </a:extLst>
          </p:cNvPr>
          <p:cNvSpPr txBox="1"/>
          <p:nvPr/>
        </p:nvSpPr>
        <p:spPr>
          <a:xfrm>
            <a:off x="10968589" y="1550971"/>
            <a:ext cx="150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142.904℃,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7490.2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4.93w%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42.85w%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21.56w%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25.49w% MG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0.17w% EG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3.98w% NO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D19379-91D6-44EF-B1FA-E6977470E755}"/>
              </a:ext>
            </a:extLst>
          </p:cNvPr>
          <p:cNvSpPr txBox="1"/>
          <p:nvPr/>
        </p:nvSpPr>
        <p:spPr>
          <a:xfrm>
            <a:off x="10319960" y="4645241"/>
            <a:ext cx="171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 duty: 11.63 MW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 duty: -12.28 MW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6600B9-DA25-4B6B-A54C-7B38A2C645D6}"/>
              </a:ext>
            </a:extLst>
          </p:cNvPr>
          <p:cNvSpPr txBox="1"/>
          <p:nvPr/>
        </p:nvSpPr>
        <p:spPr>
          <a:xfrm>
            <a:off x="10471272" y="3078815"/>
            <a:ext cx="127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NTS: 30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(feed stream: 22)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 (mole):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42E08B-D857-4B7A-8E8A-EC585DF4A6C6}"/>
              </a:ext>
            </a:extLst>
          </p:cNvPr>
          <p:cNvSpPr txBox="1"/>
          <p:nvPr/>
        </p:nvSpPr>
        <p:spPr>
          <a:xfrm>
            <a:off x="10924302" y="4067463"/>
            <a:ext cx="1505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199.1℃,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880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99w% EG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6EE8AB-54E1-435C-851F-55CEC8838661}"/>
              </a:ext>
            </a:extLst>
          </p:cNvPr>
          <p:cNvSpPr txBox="1"/>
          <p:nvPr/>
        </p:nvSpPr>
        <p:spPr>
          <a:xfrm>
            <a:off x="7254953" y="5135124"/>
            <a:ext cx="1505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200℃, 16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4185.16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6.81w%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88.69w%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0.24w%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0.68w% MG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72DF0B-C191-4B7C-9348-8E07C6F44D1E}"/>
              </a:ext>
            </a:extLst>
          </p:cNvPr>
          <p:cNvSpPr txBox="1"/>
          <p:nvPr/>
        </p:nvSpPr>
        <p:spPr>
          <a:xfrm>
            <a:off x="9209933" y="4632671"/>
            <a:ext cx="150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244℃, 26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4185.16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4.41w%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38.5w%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19.29w%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23.70w% MG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10.52w% EG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11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105C1-7EF1-4C18-82BA-962C47B09FEE}"/>
              </a:ext>
            </a:extLst>
          </p:cNvPr>
          <p:cNvSpPr/>
          <p:nvPr/>
        </p:nvSpPr>
        <p:spPr>
          <a:xfrm>
            <a:off x="0" y="964486"/>
            <a:ext cx="12192000" cy="5491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10668000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P&amp;ID Diagram Flowsheet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D6273F-8501-4057-B759-5363E4F0FD46}"/>
              </a:ext>
            </a:extLst>
          </p:cNvPr>
          <p:cNvGrpSpPr/>
          <p:nvPr/>
        </p:nvGrpSpPr>
        <p:grpSpPr>
          <a:xfrm>
            <a:off x="-152400" y="1163594"/>
            <a:ext cx="12344399" cy="5292813"/>
            <a:chOff x="1591982" y="1872778"/>
            <a:chExt cx="22159316" cy="620109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0712177-58E0-49AC-A4B1-AA2373464CEC}"/>
                </a:ext>
              </a:extLst>
            </p:cNvPr>
            <p:cNvGrpSpPr/>
            <p:nvPr/>
          </p:nvGrpSpPr>
          <p:grpSpPr>
            <a:xfrm>
              <a:off x="18019733" y="4495338"/>
              <a:ext cx="5731565" cy="3578537"/>
              <a:chOff x="11621508" y="809831"/>
              <a:chExt cx="6685714" cy="3485714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4DD8D83F-BFA0-446C-B573-E03EF7279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621508" y="809831"/>
                <a:ext cx="6685714" cy="3485714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2681797-201E-4230-8651-D69902AAB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13"/>
              <a:stretch/>
            </p:blipFill>
            <p:spPr>
              <a:xfrm>
                <a:off x="14384810" y="2871507"/>
                <a:ext cx="2846936" cy="1424038"/>
              </a:xfrm>
              <a:prstGeom prst="rect">
                <a:avLst/>
              </a:prstGeom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AD48FB3-9245-4BD3-8DEA-5987441DFA49}"/>
                  </a:ext>
                </a:extLst>
              </p:cNvPr>
              <p:cNvCxnSpPr/>
              <p:nvPr/>
            </p:nvCxnSpPr>
            <p:spPr>
              <a:xfrm>
                <a:off x="14399324" y="3915002"/>
                <a:ext cx="409349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0182AE-DD32-4CAF-AF51-E7F4C8D79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1"/>
            <a:stretch/>
          </p:blipFill>
          <p:spPr>
            <a:xfrm>
              <a:off x="12331974" y="4427712"/>
              <a:ext cx="5687759" cy="3516203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AE2840-31E4-4A82-824E-E758C91F325B}"/>
                </a:ext>
              </a:extLst>
            </p:cNvPr>
            <p:cNvGrpSpPr/>
            <p:nvPr/>
          </p:nvGrpSpPr>
          <p:grpSpPr>
            <a:xfrm>
              <a:off x="1591982" y="1872778"/>
              <a:ext cx="11968950" cy="4782734"/>
              <a:chOff x="1591982" y="1872778"/>
              <a:chExt cx="11968950" cy="478273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2761C54-36EC-41FD-A661-720FBCBC0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1982" y="2718230"/>
                <a:ext cx="2948939" cy="2538671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5A2B73B-7759-4CBE-824A-A2A41076C339}"/>
                  </a:ext>
                </a:extLst>
              </p:cNvPr>
              <p:cNvGrpSpPr/>
              <p:nvPr/>
            </p:nvGrpSpPr>
            <p:grpSpPr>
              <a:xfrm>
                <a:off x="2625958" y="1872778"/>
                <a:ext cx="10934974" cy="4782734"/>
                <a:chOff x="1145501" y="1872778"/>
                <a:chExt cx="10934974" cy="478273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E9784FCD-74FF-42A8-B220-6AC6B4C066F7}"/>
                    </a:ext>
                  </a:extLst>
                </p:cNvPr>
                <p:cNvGrpSpPr/>
                <p:nvPr/>
              </p:nvGrpSpPr>
              <p:grpSpPr>
                <a:xfrm>
                  <a:off x="1145501" y="1872778"/>
                  <a:ext cx="10934974" cy="4782734"/>
                  <a:chOff x="1145501" y="1872778"/>
                  <a:chExt cx="10934974" cy="4782734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5E37A933-CD73-4997-B0D7-5FB694E40610}"/>
                      </a:ext>
                    </a:extLst>
                  </p:cNvPr>
                  <p:cNvGrpSpPr/>
                  <p:nvPr/>
                </p:nvGrpSpPr>
                <p:grpSpPr>
                  <a:xfrm>
                    <a:off x="1145501" y="1872778"/>
                    <a:ext cx="10934974" cy="4782734"/>
                    <a:chOff x="1371600" y="2501900"/>
                    <a:chExt cx="10934974" cy="4782734"/>
                  </a:xfrm>
                </p:grpSpPr>
                <p:pic>
                  <p:nvPicPr>
                    <p:cNvPr id="52" name="Picture 51">
                      <a:extLst>
                        <a:ext uri="{FF2B5EF4-FFF2-40B4-BE49-F238E27FC236}">
                          <a16:creationId xmlns:a16="http://schemas.microsoft.com/office/drawing/2014/main" id="{E64240FF-DDB1-4807-9187-EA7952E969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2728"/>
                    <a:stretch/>
                  </p:blipFill>
                  <p:spPr>
                    <a:xfrm>
                      <a:off x="6777787" y="3960149"/>
                      <a:ext cx="5528787" cy="332448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43D6618C-F81A-4079-B265-0BEF227E8A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71600" y="2501900"/>
                      <a:ext cx="6777851" cy="3746133"/>
                      <a:chOff x="1371600" y="2501900"/>
                      <a:chExt cx="6777851" cy="3746133"/>
                    </a:xfrm>
                  </p:grpSpPr>
                  <p:grpSp>
                    <p:nvGrpSpPr>
                      <p:cNvPr id="61" name="Group 60">
                        <a:extLst>
                          <a:ext uri="{FF2B5EF4-FFF2-40B4-BE49-F238E27FC236}">
                            <a16:creationId xmlns:a16="http://schemas.microsoft.com/office/drawing/2014/main" id="{04D5AD2F-7C59-4689-B8E4-6B5C0C3E3A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71600" y="2501900"/>
                        <a:ext cx="6777851" cy="3693597"/>
                        <a:chOff x="1371600" y="2501900"/>
                        <a:chExt cx="6777851" cy="3693597"/>
                      </a:xfrm>
                    </p:grpSpPr>
                    <p:pic>
                      <p:nvPicPr>
                        <p:cNvPr id="63" name="Picture 62">
                          <a:extLst>
                            <a:ext uri="{FF2B5EF4-FFF2-40B4-BE49-F238E27FC236}">
                              <a16:creationId xmlns:a16="http://schemas.microsoft.com/office/drawing/2014/main" id="{11D0280F-BEDD-41FB-A6D3-8CCCF657FF4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7"/>
                        <a:srcRect b="2344"/>
                        <a:stretch/>
                      </p:blipFill>
                      <p:spPr>
                        <a:xfrm>
                          <a:off x="2452914" y="2948949"/>
                          <a:ext cx="5683839" cy="324654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4" name="Picture 63">
                          <a:extLst>
                            <a:ext uri="{FF2B5EF4-FFF2-40B4-BE49-F238E27FC236}">
                              <a16:creationId xmlns:a16="http://schemas.microsoft.com/office/drawing/2014/main" id="{F0D6E049-C17A-4877-A36E-2B0EDAB65A7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/>
                        <a:srcRect l="57704" b="81292"/>
                        <a:stretch/>
                      </p:blipFill>
                      <p:spPr>
                        <a:xfrm>
                          <a:off x="2051940" y="3331029"/>
                          <a:ext cx="1247312" cy="47897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5" name="Picture 64">
                          <a:extLst>
                            <a:ext uri="{FF2B5EF4-FFF2-40B4-BE49-F238E27FC236}">
                              <a16:creationId xmlns:a16="http://schemas.microsoft.com/office/drawing/2014/main" id="{F913CD5F-401A-404E-8EAD-B853E1616DF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/>
                        <a:srcRect l="57703" t="24138" r="24825"/>
                        <a:stretch/>
                      </p:blipFill>
                      <p:spPr>
                        <a:xfrm>
                          <a:off x="2039257" y="3949044"/>
                          <a:ext cx="515257" cy="1942310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66" name="Straight Connector 65">
                          <a:extLst>
                            <a:ext uri="{FF2B5EF4-FFF2-40B4-BE49-F238E27FC236}">
                              <a16:creationId xmlns:a16="http://schemas.microsoft.com/office/drawing/2014/main" id="{132BAB42-95BA-4892-8E4F-F451C6F5EA63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2414814" y="4876800"/>
                          <a:ext cx="582386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68" name="TextBox 67">
                          <a:extLst>
                            <a:ext uri="{FF2B5EF4-FFF2-40B4-BE49-F238E27FC236}">
                              <a16:creationId xmlns:a16="http://schemas.microsoft.com/office/drawing/2014/main" id="{D6D3C3B7-69C2-4336-A900-93A71526CFB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64728" y="5768459"/>
                          <a:ext cx="1133029" cy="25241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  <a:latin typeface="Abadi Extra Light" panose="020B0604020202020204" pitchFamily="34" charset="0"/>
                            </a:rPr>
                            <a:t>Steam</a:t>
                          </a:r>
                        </a:p>
                      </p:txBody>
                    </p:sp>
                    <p:cxnSp>
                      <p:nvCxnSpPr>
                        <p:cNvPr id="69" name="Straight Connector 68">
                          <a:extLst>
                            <a:ext uri="{FF2B5EF4-FFF2-40B4-BE49-F238E27FC236}">
                              <a16:creationId xmlns:a16="http://schemas.microsoft.com/office/drawing/2014/main" id="{5DB891D1-B5A4-4C72-93FB-3BE3F4E11A8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1397000" y="2501900"/>
                          <a:ext cx="6565900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0" name="Straight Connector 69">
                          <a:extLst>
                            <a:ext uri="{FF2B5EF4-FFF2-40B4-BE49-F238E27FC236}">
                              <a16:creationId xmlns:a16="http://schemas.microsoft.com/office/drawing/2014/main" id="{E8D5E5D5-64B9-4B58-8B29-085C2AB5F80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1371600" y="2514600"/>
                          <a:ext cx="0" cy="1434444"/>
                        </a:xfrm>
                        <a:prstGeom prst="line">
                          <a:avLst/>
                        </a:prstGeom>
                        <a:ln>
                          <a:solidFill>
                            <a:schemeClr val="accent6">
                              <a:lumMod val="75000"/>
                            </a:schemeClr>
                          </a:solidFill>
                          <a:headEnd type="none" w="med" len="med"/>
                          <a:tailEnd type="triangle" w="med" len="me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71" name="Rectangle 70">
                          <a:extLst>
                            <a:ext uri="{FF2B5EF4-FFF2-40B4-BE49-F238E27FC236}">
                              <a16:creationId xmlns:a16="http://schemas.microsoft.com/office/drawing/2014/main" id="{97A7FF60-A33A-4A33-8F8C-5342BDF1CA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975600" y="4143681"/>
                          <a:ext cx="173851" cy="402262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pic>
                    <p:nvPicPr>
                      <p:cNvPr id="62" name="Picture 61">
                        <a:extLst>
                          <a:ext uri="{FF2B5EF4-FFF2-40B4-BE49-F238E27FC236}">
                            <a16:creationId xmlns:a16="http://schemas.microsoft.com/office/drawing/2014/main" id="{177A043F-C224-44AA-8A6F-AE09A650C35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/>
                      <a:srcRect l="11511"/>
                      <a:stretch/>
                    </p:blipFill>
                    <p:spPr>
                      <a:xfrm>
                        <a:off x="4809486" y="4924667"/>
                        <a:ext cx="2642861" cy="1323366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864C9AC5-1E39-49F9-827B-2C1958A60D6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171140" y="5891354"/>
                      <a:ext cx="978311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C9BC0329-91F5-4E4C-8C77-89B51F20D7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74513" t="25333" r="3730" b="53800"/>
                    <a:stretch/>
                  </p:blipFill>
                  <p:spPr>
                    <a:xfrm>
                      <a:off x="6726199" y="3787003"/>
                      <a:ext cx="1236701" cy="693706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A404B9E2-2378-4D8B-AC75-BEFBE490B9D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962900" y="2501900"/>
                      <a:ext cx="0" cy="173990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57" name="Picture 56">
                      <a:extLst>
                        <a:ext uri="{FF2B5EF4-FFF2-40B4-BE49-F238E27FC236}">
                          <a16:creationId xmlns:a16="http://schemas.microsoft.com/office/drawing/2014/main" id="{E3A1BCFF-98B6-4D94-A413-0C71C01405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5433" t="37315" r="68989" b="31277"/>
                    <a:stretch/>
                  </p:blipFill>
                  <p:spPr>
                    <a:xfrm>
                      <a:off x="6933403" y="5204323"/>
                      <a:ext cx="1453785" cy="104407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3E80F73F-990D-4118-8F0B-1757052D8C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7788" y="5725995"/>
                      <a:ext cx="174665" cy="3043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9" name="Connector: Elbow 58">
                      <a:extLst>
                        <a:ext uri="{FF2B5EF4-FFF2-40B4-BE49-F238E27FC236}">
                          <a16:creationId xmlns:a16="http://schemas.microsoft.com/office/drawing/2014/main" id="{0E51C959-5622-4CAE-8EBE-F9A432CFDE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H="1">
                      <a:off x="6946035" y="5216725"/>
                      <a:ext cx="681047" cy="668210"/>
                    </a:xfrm>
                    <a:prstGeom prst="bentConnector3">
                      <a:avLst>
                        <a:gd name="adj1" fmla="val 94755"/>
                      </a:avLst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  <a:prstDash val="lgDash"/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8E057895-1219-46E4-838F-79161E62417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609470" y="5886353"/>
                      <a:ext cx="717286" cy="0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4735652A-08F9-4CDE-B585-A125DA522E7F}"/>
                      </a:ext>
                    </a:extLst>
                  </p:cNvPr>
                  <p:cNvSpPr txBox="1"/>
                  <p:nvPr/>
                </p:nvSpPr>
                <p:spPr>
                  <a:xfrm>
                    <a:off x="5770623" y="6164153"/>
                    <a:ext cx="1133029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/>
                        </a:solidFill>
                        <a:latin typeface="Abadi Extra Light" panose="020B0604020202020204" pitchFamily="34" charset="0"/>
                      </a:rPr>
                      <a:t>Steam</a:t>
                    </a:r>
                  </a:p>
                </p:txBody>
              </p:sp>
            </p:grp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9401580-BB89-4A65-BA82-1FC25E6F51BE}"/>
                    </a:ext>
                  </a:extLst>
                </p:cNvPr>
                <p:cNvSpPr txBox="1"/>
                <p:nvPr/>
              </p:nvSpPr>
              <p:spPr>
                <a:xfrm>
                  <a:off x="6582516" y="6234077"/>
                  <a:ext cx="1133029" cy="25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  <a:latin typeface="Abadi Extra Light" panose="020B0604020202020204" pitchFamily="34" charset="0"/>
                    </a:rPr>
                    <a:t>222</a:t>
                  </a:r>
                </a:p>
              </p:txBody>
            </p:sp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7259B07D-1072-41D4-9D37-C57D55960A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3100" r="-1"/>
                <a:stretch/>
              </p:blipFill>
              <p:spPr>
                <a:xfrm>
                  <a:off x="8734651" y="5284550"/>
                  <a:ext cx="2374528" cy="1370962"/>
                </a:xfrm>
                <a:prstGeom prst="rect">
                  <a:avLst/>
                </a:prstGeom>
              </p:spPr>
            </p:pic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4FF8062-EF1B-4631-9B13-C2573C45A250}"/>
                    </a:ext>
                  </a:extLst>
                </p:cNvPr>
                <p:cNvCxnSpPr/>
                <p:nvPr/>
              </p:nvCxnSpPr>
              <p:spPr>
                <a:xfrm>
                  <a:off x="8706076" y="6297307"/>
                  <a:ext cx="409349" cy="0"/>
                </a:xfrm>
                <a:prstGeom prst="line">
                  <a:avLst/>
                </a:prstGeom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17EF28-8363-48C6-9605-02BD118D4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18" t="10064" r="66729" b="40920"/>
            <a:stretch/>
          </p:blipFill>
          <p:spPr>
            <a:xfrm>
              <a:off x="12786572" y="4773175"/>
              <a:ext cx="1154802" cy="172251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0FFE82-47AC-460E-BB96-031D34B1F1B7}"/>
                </a:ext>
              </a:extLst>
            </p:cNvPr>
            <p:cNvSpPr/>
            <p:nvPr/>
          </p:nvSpPr>
          <p:spPr>
            <a:xfrm>
              <a:off x="12331974" y="6224282"/>
              <a:ext cx="257662" cy="1723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8F8F82-7737-41D9-9688-7AF8E8BDF93D}"/>
                </a:ext>
              </a:extLst>
            </p:cNvPr>
            <p:cNvCxnSpPr/>
            <p:nvPr/>
          </p:nvCxnSpPr>
          <p:spPr>
            <a:xfrm>
              <a:off x="12204700" y="6284607"/>
              <a:ext cx="623147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CF163B-8C9F-4687-B8B1-806DEC11C030}"/>
                </a:ext>
              </a:extLst>
            </p:cNvPr>
            <p:cNvSpPr txBox="1"/>
            <p:nvPr/>
          </p:nvSpPr>
          <p:spPr>
            <a:xfrm>
              <a:off x="12015468" y="6313990"/>
              <a:ext cx="1133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Coolant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FF0002-1398-457F-BBB9-28D01077D577}"/>
                </a:ext>
              </a:extLst>
            </p:cNvPr>
            <p:cNvSpPr txBox="1"/>
            <p:nvPr/>
          </p:nvSpPr>
          <p:spPr>
            <a:xfrm>
              <a:off x="17358823" y="7552393"/>
              <a:ext cx="1133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Abadi Extra Light" panose="020B0604020202020204" pitchFamily="34" charset="0"/>
                </a:rPr>
                <a:t>Steam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6ECB2FC-084B-48D8-9157-EA9588932A72}"/>
                </a:ext>
              </a:extLst>
            </p:cNvPr>
            <p:cNvCxnSpPr/>
            <p:nvPr/>
          </p:nvCxnSpPr>
          <p:spPr>
            <a:xfrm>
              <a:off x="18014540" y="6554834"/>
              <a:ext cx="623147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8EE1943-CC28-4E4B-BF5B-50508ACEDDD6}"/>
              </a:ext>
            </a:extLst>
          </p:cNvPr>
          <p:cNvSpPr/>
          <p:nvPr/>
        </p:nvSpPr>
        <p:spPr>
          <a:xfrm>
            <a:off x="-7075" y="2556515"/>
            <a:ext cx="287037" cy="1390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6B9571-6A65-417A-9407-251A8F1E5E87}"/>
              </a:ext>
            </a:extLst>
          </p:cNvPr>
          <p:cNvSpPr txBox="1"/>
          <p:nvPr/>
        </p:nvSpPr>
        <p:spPr>
          <a:xfrm>
            <a:off x="-68223" y="2489657"/>
            <a:ext cx="4560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badi Extra Light" panose="020B0604020202020204" pitchFamily="34" charset="0"/>
              </a:rPr>
              <a:t>Steam</a:t>
            </a:r>
          </a:p>
        </p:txBody>
      </p:sp>
    </p:spTree>
    <p:extLst>
      <p:ext uri="{BB962C8B-B14F-4D97-AF65-F5344CB8AC3E}">
        <p14:creationId xmlns:p14="http://schemas.microsoft.com/office/powerpoint/2010/main" val="129282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105C1-7EF1-4C18-82BA-962C47B09FEE}"/>
              </a:ext>
            </a:extLst>
          </p:cNvPr>
          <p:cNvSpPr/>
          <p:nvPr/>
        </p:nvSpPr>
        <p:spPr>
          <a:xfrm>
            <a:off x="1" y="969668"/>
            <a:ext cx="12192000" cy="54867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7668"/>
            <a:ext cx="10668000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P&amp;ID Diagram Flowsheet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9B17A7C-4C85-4092-89DC-59E13392D9F8}"/>
              </a:ext>
            </a:extLst>
          </p:cNvPr>
          <p:cNvGrpSpPr/>
          <p:nvPr/>
        </p:nvGrpSpPr>
        <p:grpSpPr>
          <a:xfrm>
            <a:off x="-190500" y="1357520"/>
            <a:ext cx="12382514" cy="4332080"/>
            <a:chOff x="353326" y="1357520"/>
            <a:chExt cx="11838688" cy="4332080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4A01319-9276-4833-B6D6-BF24EB310FA6}"/>
                </a:ext>
              </a:extLst>
            </p:cNvPr>
            <p:cNvGrpSpPr/>
            <p:nvPr/>
          </p:nvGrpSpPr>
          <p:grpSpPr>
            <a:xfrm>
              <a:off x="353326" y="1357520"/>
              <a:ext cx="11838688" cy="4332080"/>
              <a:chOff x="2607898" y="2564900"/>
              <a:chExt cx="9584116" cy="3891506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62D161B-381F-4A6F-9175-6BEDBF1CCBB6}"/>
                  </a:ext>
                </a:extLst>
              </p:cNvPr>
              <p:cNvGrpSpPr/>
              <p:nvPr/>
            </p:nvGrpSpPr>
            <p:grpSpPr>
              <a:xfrm>
                <a:off x="2607898" y="2564900"/>
                <a:ext cx="9584116" cy="3891506"/>
                <a:chOff x="6546950" y="3514559"/>
                <a:chExt cx="17204348" cy="4559316"/>
              </a:xfrm>
            </p:grpSpPr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93667812-E385-436A-8B03-6CA3545918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691"/>
                <a:stretch/>
              </p:blipFill>
              <p:spPr>
                <a:xfrm>
                  <a:off x="12331974" y="4427713"/>
                  <a:ext cx="5687758" cy="3516203"/>
                </a:xfrm>
                <a:prstGeom prst="rect">
                  <a:avLst/>
                </a:prstGeom>
              </p:spPr>
            </p:pic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4B16812-94CC-41E6-9300-F7D1A0EB80B7}"/>
                    </a:ext>
                  </a:extLst>
                </p:cNvPr>
                <p:cNvGrpSpPr/>
                <p:nvPr/>
              </p:nvGrpSpPr>
              <p:grpSpPr>
                <a:xfrm>
                  <a:off x="18019733" y="4495338"/>
                  <a:ext cx="5731565" cy="3578537"/>
                  <a:chOff x="11621508" y="809831"/>
                  <a:chExt cx="6685714" cy="3485714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4AA301AD-3E75-403A-A693-9F31A64108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621508" y="809831"/>
                    <a:ext cx="6685714" cy="3485714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>
                    <a:extLst>
                      <a:ext uri="{FF2B5EF4-FFF2-40B4-BE49-F238E27FC236}">
                        <a16:creationId xmlns:a16="http://schemas.microsoft.com/office/drawing/2014/main" id="{F02D19B6-BF58-47C9-9F77-09B1FB3EEC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513"/>
                  <a:stretch/>
                </p:blipFill>
                <p:spPr>
                  <a:xfrm>
                    <a:off x="14384810" y="2871507"/>
                    <a:ext cx="2846936" cy="1424038"/>
                  </a:xfrm>
                  <a:prstGeom prst="rect">
                    <a:avLst/>
                  </a:prstGeom>
                </p:spPr>
              </p:pic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50019AB9-E68B-43A6-B97B-38B356877299}"/>
                      </a:ext>
                    </a:extLst>
                  </p:cNvPr>
                  <p:cNvCxnSpPr/>
                  <p:nvPr/>
                </p:nvCxnSpPr>
                <p:spPr>
                  <a:xfrm>
                    <a:off x="14399324" y="3915002"/>
                    <a:ext cx="409349" cy="0"/>
                  </a:xfrm>
                  <a:prstGeom prst="line">
                    <a:avLst/>
                  </a:prstGeom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595B3B20-8922-4488-8911-CF2FD48B652E}"/>
                    </a:ext>
                  </a:extLst>
                </p:cNvPr>
                <p:cNvGrpSpPr/>
                <p:nvPr/>
              </p:nvGrpSpPr>
              <p:grpSpPr>
                <a:xfrm>
                  <a:off x="6546950" y="3514559"/>
                  <a:ext cx="2948938" cy="2795894"/>
                  <a:chOff x="6546950" y="3514559"/>
                  <a:chExt cx="2948938" cy="2795894"/>
                </a:xfrm>
              </p:grpSpPr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055E7BF5-F513-48C8-A3BE-E6C67D617E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546950" y="3771783"/>
                    <a:ext cx="2948938" cy="2538670"/>
                  </a:xfrm>
                  <a:prstGeom prst="rect">
                    <a:avLst/>
                  </a:prstGeom>
                </p:spPr>
              </p:pic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AA3E7FA3-4358-4D6A-856E-0ED4A7162FBA}"/>
                      </a:ext>
                    </a:extLst>
                  </p:cNvPr>
                  <p:cNvSpPr/>
                  <p:nvPr/>
                </p:nvSpPr>
                <p:spPr>
                  <a:xfrm>
                    <a:off x="9229958" y="3514559"/>
                    <a:ext cx="173851" cy="402262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A03D86C8-74A0-4F5C-B59B-E801E6E1A237}"/>
                    </a:ext>
                  </a:extLst>
                </p:cNvPr>
                <p:cNvSpPr txBox="1"/>
                <p:nvPr/>
              </p:nvSpPr>
              <p:spPr>
                <a:xfrm>
                  <a:off x="17358823" y="7552393"/>
                  <a:ext cx="113302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bg1"/>
                      </a:solidFill>
                      <a:latin typeface="Abadi Extra Light" panose="020B0604020202020204" pitchFamily="34" charset="0"/>
                    </a:rPr>
                    <a:t>Steam</a:t>
                  </a:r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EE02A99-6076-46B6-BE2F-DA4A75EF2F81}"/>
                    </a:ext>
                  </a:extLst>
                </p:cNvPr>
                <p:cNvCxnSpPr/>
                <p:nvPr/>
              </p:nvCxnSpPr>
              <p:spPr>
                <a:xfrm>
                  <a:off x="18014540" y="6570874"/>
                  <a:ext cx="623147" cy="0"/>
                </a:xfrm>
                <a:prstGeom prst="line">
                  <a:avLst/>
                </a:prstGeom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386043B1-B238-4B60-8FBA-9550A5D32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3060" y="3052935"/>
                <a:ext cx="2064229" cy="2166825"/>
              </a:xfrm>
              <a:prstGeom prst="rect">
                <a:avLst/>
              </a:prstGeom>
            </p:spPr>
          </p:pic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5EE5112-724B-4C75-9DD9-958E3D8CDE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7200" y="2987816"/>
              <a:ext cx="424469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07D528C-5BDC-4799-B862-80F028DA6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97" t="87970" r="39690" b="4332"/>
            <a:stretch/>
          </p:blipFill>
          <p:spPr>
            <a:xfrm>
              <a:off x="4334113" y="4075809"/>
              <a:ext cx="387887" cy="185697"/>
            </a:xfrm>
            <a:prstGeom prst="rect">
              <a:avLst/>
            </a:prstGeom>
          </p:spPr>
        </p:pic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FD8A540-3735-44B3-B073-AE9C89F93C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6244" y="3982458"/>
              <a:ext cx="56575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1A4D5A6F-BD3D-4F37-A5AA-4B824D2EC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97" t="87970" r="39690" b="4332"/>
            <a:stretch/>
          </p:blipFill>
          <p:spPr>
            <a:xfrm>
              <a:off x="1849125" y="3564120"/>
              <a:ext cx="387887" cy="185697"/>
            </a:xfrm>
            <a:prstGeom prst="rect">
              <a:avLst/>
            </a:prstGeom>
          </p:spPr>
        </p:pic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BF1651D-8CC8-4954-9152-0B309EC76944}"/>
              </a:ext>
            </a:extLst>
          </p:cNvPr>
          <p:cNvSpPr/>
          <p:nvPr/>
        </p:nvSpPr>
        <p:spPr>
          <a:xfrm>
            <a:off x="0" y="2345335"/>
            <a:ext cx="342900" cy="1390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153C809-E621-4995-A6D5-E0F0D8BC8806}"/>
              </a:ext>
            </a:extLst>
          </p:cNvPr>
          <p:cNvSpPr txBox="1"/>
          <p:nvPr/>
        </p:nvSpPr>
        <p:spPr>
          <a:xfrm>
            <a:off x="-33350" y="2266505"/>
            <a:ext cx="5143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badi Extra Light" panose="020B0604020202020204" pitchFamily="34" charset="0"/>
              </a:rPr>
              <a:t>Steam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8FF109-AE40-49BC-9285-93EFA6856F66}"/>
              </a:ext>
            </a:extLst>
          </p:cNvPr>
          <p:cNvSpPr/>
          <p:nvPr/>
        </p:nvSpPr>
        <p:spPr>
          <a:xfrm>
            <a:off x="1393048" y="3610757"/>
            <a:ext cx="287037" cy="1390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7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10668000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Floor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78BEA3-9E27-49B3-94D9-7C19C5EC8864}"/>
              </a:ext>
            </a:extLst>
          </p:cNvPr>
          <p:cNvCxnSpPr/>
          <p:nvPr/>
        </p:nvCxnSpPr>
        <p:spPr>
          <a:xfrm>
            <a:off x="1133621" y="6616700"/>
            <a:ext cx="992475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E93962-3AB0-4006-80B7-6EA2B526436F}"/>
              </a:ext>
            </a:extLst>
          </p:cNvPr>
          <p:cNvCxnSpPr>
            <a:cxnSpLocks/>
          </p:cNvCxnSpPr>
          <p:nvPr/>
        </p:nvCxnSpPr>
        <p:spPr>
          <a:xfrm flipV="1">
            <a:off x="11261578" y="927100"/>
            <a:ext cx="0" cy="55293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01F0CC-0BC1-4D0A-88A1-8DF334A40A4A}"/>
              </a:ext>
            </a:extLst>
          </p:cNvPr>
          <p:cNvSpPr txBox="1"/>
          <p:nvPr/>
        </p:nvSpPr>
        <p:spPr>
          <a:xfrm>
            <a:off x="6095999" y="6432034"/>
            <a:ext cx="67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52 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3F8DC8-625A-4411-9F89-F4EEA580FB09}"/>
              </a:ext>
            </a:extLst>
          </p:cNvPr>
          <p:cNvGrpSpPr/>
          <p:nvPr/>
        </p:nvGrpSpPr>
        <p:grpSpPr>
          <a:xfrm>
            <a:off x="1133621" y="846267"/>
            <a:ext cx="9924757" cy="5610139"/>
            <a:chOff x="1133621" y="846267"/>
            <a:chExt cx="9924757" cy="56101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129A0DD-096A-4672-AD83-3BA245A54D38}"/>
                </a:ext>
              </a:extLst>
            </p:cNvPr>
            <p:cNvGrpSpPr/>
            <p:nvPr/>
          </p:nvGrpSpPr>
          <p:grpSpPr>
            <a:xfrm>
              <a:off x="1133621" y="846267"/>
              <a:ext cx="9924757" cy="5610139"/>
              <a:chOff x="1315170" y="910068"/>
              <a:chExt cx="8278997" cy="554633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B4E3BF9-4371-4D31-AE0D-FBDB164C4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5170" y="910068"/>
                <a:ext cx="8278997" cy="554633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E3548BD-504B-45A3-BE1F-E696B7D90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3934" y="1848882"/>
                <a:ext cx="3853732" cy="403662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275E2B4-AF84-40CE-A337-6288CD1C24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611" t="5012" r="59444" b="53717"/>
              <a:stretch/>
            </p:blipFill>
            <p:spPr>
              <a:xfrm>
                <a:off x="3019189" y="1181516"/>
                <a:ext cx="1651285" cy="2289057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8C7B5B4-CD79-4B1C-B92F-8677C0505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7819" y="2708309"/>
              <a:ext cx="222450" cy="403191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E5D8ACF-2360-44C8-A157-26E587F6FAF2}"/>
              </a:ext>
            </a:extLst>
          </p:cNvPr>
          <p:cNvSpPr txBox="1"/>
          <p:nvPr/>
        </p:nvSpPr>
        <p:spPr>
          <a:xfrm rot="16200000">
            <a:off x="10965301" y="3099888"/>
            <a:ext cx="67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35 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1E3133-8B69-46E4-B432-329722BB9A35}"/>
              </a:ext>
            </a:extLst>
          </p:cNvPr>
          <p:cNvSpPr txBox="1"/>
          <p:nvPr/>
        </p:nvSpPr>
        <p:spPr>
          <a:xfrm>
            <a:off x="3048000" y="3269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3552</a:t>
            </a:r>
          </a:p>
        </p:txBody>
      </p:sp>
    </p:spTree>
    <p:extLst>
      <p:ext uri="{BB962C8B-B14F-4D97-AF65-F5344CB8AC3E}">
        <p14:creationId xmlns:p14="http://schemas.microsoft.com/office/powerpoint/2010/main" val="307310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E3CB-0017-4868-9EF6-8F0F7F14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317" y="1665365"/>
            <a:ext cx="3502209" cy="2786062"/>
          </a:xfrm>
        </p:spPr>
        <p:txBody>
          <a:bodyPr>
            <a:normAutofit/>
          </a:bodyPr>
          <a:lstStyle/>
          <a:p>
            <a:r>
              <a:rPr lang="en-US" dirty="0"/>
              <a:t>Economic</a:t>
            </a:r>
            <a:br>
              <a:rPr lang="en-US" dirty="0"/>
            </a:br>
            <a:r>
              <a:rPr lang="en-US" dirty="0"/>
              <a:t>Analysist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DAD18-1FC2-4708-90AF-18ABF27F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6E8CD1-ADD0-49FD-BA6C-89AD2B1E47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972" r="27314"/>
          <a:stretch/>
        </p:blipFill>
        <p:spPr>
          <a:xfrm>
            <a:off x="0" y="0"/>
            <a:ext cx="3738624" cy="333073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7FD6CB3-9DFF-48AC-861F-7BA3D8DB53D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290" t="143" r="7647" b="-143"/>
          <a:stretch/>
        </p:blipFill>
        <p:spPr>
          <a:xfrm>
            <a:off x="1" y="3524256"/>
            <a:ext cx="4404117" cy="333374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02D00-13F4-4A3B-B57D-39A7F1F7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FA40647-45FD-4B1B-99EE-02A9ADD4B6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5615" r="25615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945879E-7906-4032-BE8A-63C41F8743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405" b="1405"/>
          <a:stretch>
            <a:fillRect/>
          </a:stretch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1EEE70E-7D93-412F-9305-73277432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33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B293-0437-476E-84B8-FBC879D76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5328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 Previous Presentation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80B97-2834-4E0A-B3BA-1DCE50C9D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931ED-41D0-4B8F-87FA-A28C2E3A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A8E364-36F9-4F04-868F-FBF0029EC6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592413"/>
            <a:ext cx="10668000" cy="467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Potential: $6276.29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D7757-96E9-417B-8976-589113C7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6A033A7E-03E5-492F-B312-017E41E1C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51140"/>
              </p:ext>
            </p:extLst>
          </p:nvPr>
        </p:nvGraphicFramePr>
        <p:xfrm>
          <a:off x="2029185" y="1998088"/>
          <a:ext cx="8133629" cy="445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31031">
                  <a:extLst>
                    <a:ext uri="{9D8B030D-6E8A-4147-A177-3AD203B41FA5}">
                      <a16:colId xmlns:a16="http://schemas.microsoft.com/office/drawing/2014/main" val="3707585561"/>
                    </a:ext>
                  </a:extLst>
                </a:gridCol>
                <a:gridCol w="2316343">
                  <a:extLst>
                    <a:ext uri="{9D8B030D-6E8A-4147-A177-3AD203B41FA5}">
                      <a16:colId xmlns:a16="http://schemas.microsoft.com/office/drawing/2014/main" val="1431023784"/>
                    </a:ext>
                  </a:extLst>
                </a:gridCol>
                <a:gridCol w="2186255">
                  <a:extLst>
                    <a:ext uri="{9D8B030D-6E8A-4147-A177-3AD203B41FA5}">
                      <a16:colId xmlns:a16="http://schemas.microsoft.com/office/drawing/2014/main" val="2598537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Flowsheet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Flowsheet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59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Raw Material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$16,749,675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$4,508,443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83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$674,300,000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$652,100,000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85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Catalyst Cost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$673,466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0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reactor purchase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$101,336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79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reactor installment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$142,081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39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Distillation Column Instalment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$400,183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$112,581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0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Tray Instalment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$46,412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$94,285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17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Reboiler instalment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$1,157,010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$760,622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05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Condenser instalment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$136,429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$107,906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681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Flash tank instalment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$107,906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36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Utility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$13,247,673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$24,734,910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40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31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6D5A-A494-4327-B51F-3ED8668F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5328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Distillation Column Cost – Flowsheet 1&amp;2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55889-B030-432D-A935-6940BCD5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1320-80F5-4EE7-9143-73ADB954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A4B75-E50A-4948-B220-B1F4C68F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099E69-08D5-4A74-8431-39450B068E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4827500"/>
                  </p:ext>
                </p:extLst>
              </p:nvPr>
            </p:nvGraphicFramePr>
            <p:xfrm>
              <a:off x="634480" y="1577533"/>
              <a:ext cx="6134952" cy="2174411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766295">
                      <a:extLst>
                        <a:ext uri="{9D8B030D-6E8A-4147-A177-3AD203B41FA5}">
                          <a16:colId xmlns:a16="http://schemas.microsoft.com/office/drawing/2014/main" val="1272782320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4268636101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15702908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355629599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594562303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22799118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3829288599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943755529"/>
                        </a:ext>
                      </a:extLst>
                    </a:gridCol>
                  </a:tblGrid>
                  <a:tr h="840900">
                    <a:tc row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Formula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7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aseline="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𝐏𝐮𝐫𝐜𝐡𝐚𝐬𝐞</m:t>
                              </m:r>
                              <m:r>
                                <a:rPr lang="en-US" sz="1100" b="1" i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&amp;</m:t>
                                      </m:r>
                                      <m:r>
                                        <a:rPr lang="en-US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num>
                                    <m:den>
                                      <m:r>
                                        <a:rPr lang="en-US" sz="1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280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(101.9×</m:t>
                              </m:r>
                              <m:sSup>
                                <m:sSup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1.066</m:t>
                                  </m:r>
                                </m:sup>
                              </m:sSup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1100">
                                      <a:effectLst/>
                                      <a:latin typeface="Cambria Math" panose="02040503050406030204" pitchFamily="18" charset="0"/>
                                    </a:rPr>
                                    <m:t>0.82</m:t>
                                  </m:r>
                                </m:sup>
                              </m:sSup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𝐹𝑐</m:t>
                              </m:r>
                              <m:r>
                                <a:rPr lang="en-US" sz="11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1100" dirty="0">
                            <a:effectLst/>
                            <a:latin typeface="+mj-lt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𝐹𝑐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𝐹𝑚𝐹𝑝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1190213"/>
                      </a:ext>
                    </a:extLst>
                  </a:tr>
                  <a:tr h="1892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Specification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Installed Cost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1786921"/>
                      </a:ext>
                    </a:extLst>
                  </a:tr>
                  <a:tr h="38726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No of  Stages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Diameter (</a:t>
                          </a:r>
                          <a:r>
                            <a:rPr lang="en-US" sz="1100" dirty="0" err="1">
                              <a:effectLst/>
                              <a:latin typeface="+mj-lt"/>
                            </a:rPr>
                            <a:t>ft</a:t>
                          </a:r>
                          <a:r>
                            <a:rPr lang="en-US" sz="1100" dirty="0">
                              <a:effectLst/>
                              <a:latin typeface="+mj-lt"/>
                            </a:rPr>
                            <a:t>)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Height (</a:t>
                          </a:r>
                          <a:r>
                            <a:rPr lang="en-US" sz="1100" dirty="0" err="1">
                              <a:effectLst/>
                              <a:latin typeface="+mj-lt"/>
                            </a:rPr>
                            <a:t>ft</a:t>
                          </a:r>
                          <a:r>
                            <a:rPr lang="en-US" sz="1100" dirty="0">
                              <a:effectLst/>
                              <a:latin typeface="+mj-lt"/>
                            </a:rPr>
                            <a:t>)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Fm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Fp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Fc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9060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C1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 16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2.4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33.07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1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$35,403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96304408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C2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1.54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44.88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  <a:endParaRPr lang="en-US" sz="11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$28,339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8527983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C3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20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3.18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42.52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  <a:endParaRPr lang="en-US" sz="11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$58,726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678986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Total</a:t>
                          </a: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$122,468</a:t>
                          </a: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5228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8099E69-08D5-4A74-8431-39450B068E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4827500"/>
                  </p:ext>
                </p:extLst>
              </p:nvPr>
            </p:nvGraphicFramePr>
            <p:xfrm>
              <a:off x="634480" y="1577533"/>
              <a:ext cx="6134952" cy="2174411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766295">
                      <a:extLst>
                        <a:ext uri="{9D8B030D-6E8A-4147-A177-3AD203B41FA5}">
                          <a16:colId xmlns:a16="http://schemas.microsoft.com/office/drawing/2014/main" val="1272782320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4268636101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15702908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355629599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594562303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22799118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3829288599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943755529"/>
                        </a:ext>
                      </a:extLst>
                    </a:gridCol>
                  </a:tblGrid>
                  <a:tr h="840900">
                    <a:tc row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Formula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4415" r="-114" b="-16811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1190213"/>
                      </a:ext>
                    </a:extLst>
                  </a:tr>
                  <a:tr h="1892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Specification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Installed Cost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1786921"/>
                      </a:ext>
                    </a:extLst>
                  </a:tr>
                  <a:tr h="38726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No of  Stages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Diameter (</a:t>
                          </a:r>
                          <a:r>
                            <a:rPr lang="en-US" sz="1100" dirty="0" err="1">
                              <a:effectLst/>
                              <a:latin typeface="+mj-lt"/>
                            </a:rPr>
                            <a:t>ft</a:t>
                          </a:r>
                          <a:r>
                            <a:rPr lang="en-US" sz="1100" dirty="0">
                              <a:effectLst/>
                              <a:latin typeface="+mj-lt"/>
                            </a:rPr>
                            <a:t>)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Height (</a:t>
                          </a:r>
                          <a:r>
                            <a:rPr lang="en-US" sz="1100" dirty="0" err="1">
                              <a:effectLst/>
                              <a:latin typeface="+mj-lt"/>
                            </a:rPr>
                            <a:t>ft</a:t>
                          </a:r>
                          <a:r>
                            <a:rPr lang="en-US" sz="1100" dirty="0">
                              <a:effectLst/>
                              <a:latin typeface="+mj-lt"/>
                            </a:rPr>
                            <a:t>)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Fm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Fp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Fc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9060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C1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 16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2.4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33.07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1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$35,403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96304408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C2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1.54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44.88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  <a:endParaRPr lang="en-US" sz="11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$28,339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8527983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C3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20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3.18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42.52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  <a:endParaRPr lang="en-US" sz="11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$58,726</a:t>
                          </a:r>
                        </a:p>
                      </a:txBody>
                      <a:tcPr marL="68580" marR="68580" marT="0" marB="0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678986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Total</a:t>
                          </a: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$122,468</a:t>
                          </a: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52281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FD6F3F5-7373-4A90-B316-F03DB21668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820574"/>
                  </p:ext>
                </p:extLst>
              </p:nvPr>
            </p:nvGraphicFramePr>
            <p:xfrm>
              <a:off x="634480" y="4013246"/>
              <a:ext cx="6134952" cy="1795911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766295">
                      <a:extLst>
                        <a:ext uri="{9D8B030D-6E8A-4147-A177-3AD203B41FA5}">
                          <a16:colId xmlns:a16="http://schemas.microsoft.com/office/drawing/2014/main" val="1272782320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4268636101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15702908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355629599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594562303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22799118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3829288599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943755529"/>
                        </a:ext>
                      </a:extLst>
                    </a:gridCol>
                  </a:tblGrid>
                  <a:tr h="840900">
                    <a:tc row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Formula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7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𝐏𝐮𝐫𝐜𝐡𝐚𝐬𝐞</m:t>
                                </m:r>
                                <m:r>
                                  <a:rPr lang="en-US" sz="1100" b="1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𝐶𝑜𝑠𝑡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num>
                                      <m:den>
                                        <m:r>
                                          <a:rPr lang="en-US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280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(101.9×</m:t>
                                </m:r>
                                <m:sSup>
                                  <m:sSup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1.066</m:t>
                                    </m:r>
                                  </m:sup>
                                </m:sSup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p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0.82</m:t>
                                    </m:r>
                                  </m:sup>
                                </m:sSup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𝐹𝑐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+mj-lt"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𝐹𝑐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𝐹𝑚𝐹𝑝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1190213"/>
                      </a:ext>
                    </a:extLst>
                  </a:tr>
                  <a:tr h="1892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Specification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Installed Cost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1786921"/>
                      </a:ext>
                    </a:extLst>
                  </a:tr>
                  <a:tr h="38726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No of  Stages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Diameter (</a:t>
                          </a:r>
                          <a:r>
                            <a:rPr lang="en-US" sz="1100" dirty="0" err="1">
                              <a:effectLst/>
                              <a:latin typeface="+mj-lt"/>
                            </a:rPr>
                            <a:t>ft</a:t>
                          </a:r>
                          <a:r>
                            <a:rPr lang="en-US" sz="1100" dirty="0">
                              <a:effectLst/>
                              <a:latin typeface="+mj-lt"/>
                            </a:rPr>
                            <a:t>)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Height (ft)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 err="1">
                              <a:effectLst/>
                              <a:latin typeface="+mj-lt"/>
                            </a:rPr>
                            <a:t>Fm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Fp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Fc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9060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C1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 30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5.61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66.14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1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$154,515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96304408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Total</a:t>
                          </a: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$154,515</a:t>
                          </a: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1288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FD6F3F5-7373-4A90-B316-F03DB21668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820574"/>
                  </p:ext>
                </p:extLst>
              </p:nvPr>
            </p:nvGraphicFramePr>
            <p:xfrm>
              <a:off x="634480" y="4013246"/>
              <a:ext cx="6134952" cy="1795911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766295">
                      <a:extLst>
                        <a:ext uri="{9D8B030D-6E8A-4147-A177-3AD203B41FA5}">
                          <a16:colId xmlns:a16="http://schemas.microsoft.com/office/drawing/2014/main" val="1272782320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4268636101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15702908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355629599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594562303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227991185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3829288599"/>
                        </a:ext>
                      </a:extLst>
                    </a:gridCol>
                    <a:gridCol w="766951">
                      <a:extLst>
                        <a:ext uri="{9D8B030D-6E8A-4147-A177-3AD203B41FA5}">
                          <a16:colId xmlns:a16="http://schemas.microsoft.com/office/drawing/2014/main" val="943755529"/>
                        </a:ext>
                      </a:extLst>
                    </a:gridCol>
                  </a:tblGrid>
                  <a:tr h="840900">
                    <a:tc row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Formula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4415" t="-725" r="-114" b="-1224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1190213"/>
                      </a:ext>
                    </a:extLst>
                  </a:tr>
                  <a:tr h="1892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Specification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Installed Cost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1786921"/>
                      </a:ext>
                    </a:extLst>
                  </a:tr>
                  <a:tr h="38726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No of  Stages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Diameter (</a:t>
                          </a:r>
                          <a:r>
                            <a:rPr lang="en-US" sz="1100" dirty="0" err="1">
                              <a:effectLst/>
                              <a:latin typeface="+mj-lt"/>
                            </a:rPr>
                            <a:t>ft</a:t>
                          </a:r>
                          <a:r>
                            <a:rPr lang="en-US" sz="1100" dirty="0">
                              <a:effectLst/>
                              <a:latin typeface="+mj-lt"/>
                            </a:rPr>
                            <a:t>)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Height (ft)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 err="1">
                              <a:effectLst/>
                              <a:latin typeface="+mj-lt"/>
                            </a:rPr>
                            <a:t>Fm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Fp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+mj-lt"/>
                            </a:rPr>
                            <a:t>Fc</a:t>
                          </a:r>
                          <a:endParaRPr lang="en-US" sz="110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19060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C1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 30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5.61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66.14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</a:rPr>
                            <a:t>1</a:t>
                          </a:r>
                          <a:endParaRPr lang="en-US" sz="1100" dirty="0"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$154,515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96304408"/>
                      </a:ext>
                    </a:extLst>
                  </a:tr>
                  <a:tr h="1892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Total</a:t>
                          </a: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 b="1" dirty="0">
                            <a:solidFill>
                              <a:schemeClr val="bg1"/>
                            </a:solidFill>
                            <a:effectLst/>
                            <a:latin typeface="+mj-lt"/>
                            <a:ea typeface="PMingLiU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a:t>$154,515</a:t>
                          </a: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81288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2C000DF-FDFC-4B7A-A73B-8FA6FA7CC8AD}"/>
              </a:ext>
            </a:extLst>
          </p:cNvPr>
          <p:cNvPicPr/>
          <p:nvPr/>
        </p:nvPicPr>
        <p:blipFill rotWithShape="1">
          <a:blip r:embed="rId4"/>
          <a:srcRect l="22276" t="38768" r="23718" b="42702"/>
          <a:stretch/>
        </p:blipFill>
        <p:spPr bwMode="auto">
          <a:xfrm>
            <a:off x="6928630" y="1558986"/>
            <a:ext cx="5118880" cy="10203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955CBF-EDAA-48B1-BFFD-D6F8AEF78B9E}"/>
              </a:ext>
            </a:extLst>
          </p:cNvPr>
          <p:cNvPicPr/>
          <p:nvPr/>
        </p:nvPicPr>
        <p:blipFill rotWithShape="1">
          <a:blip r:embed="rId5"/>
          <a:srcRect l="48836" t="51163" r="30424" b="31594"/>
          <a:stretch/>
        </p:blipFill>
        <p:spPr bwMode="auto">
          <a:xfrm>
            <a:off x="8005181" y="2750298"/>
            <a:ext cx="3119504" cy="14970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AB559-41C0-47F2-8500-E7149D0C00CB}"/>
              </a:ext>
            </a:extLst>
          </p:cNvPr>
          <p:cNvSpPr txBox="1"/>
          <p:nvPr/>
        </p:nvSpPr>
        <p:spPr>
          <a:xfrm>
            <a:off x="7880690" y="4418291"/>
            <a:ext cx="336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Marshall and Swift  (2020): 2171.6</a:t>
            </a:r>
          </a:p>
        </p:txBody>
      </p:sp>
      <p:sp>
        <p:nvSpPr>
          <p:cNvPr id="12" name="Google Shape;244;p3">
            <a:extLst>
              <a:ext uri="{FF2B5EF4-FFF2-40B4-BE49-F238E27FC236}">
                <a16:creationId xmlns:a16="http://schemas.microsoft.com/office/drawing/2014/main" id="{2C18A6A6-4E69-4459-A1C8-FE95BB2466D8}"/>
              </a:ext>
            </a:extLst>
          </p:cNvPr>
          <p:cNvSpPr txBox="1"/>
          <p:nvPr/>
        </p:nvSpPr>
        <p:spPr>
          <a:xfrm>
            <a:off x="116630" y="6410565"/>
            <a:ext cx="1195873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0" i="0" dirty="0">
                <a:latin typeface="+mj-lt"/>
                <a:ea typeface="Arial"/>
                <a:cs typeface="Arial"/>
                <a:sym typeface="Arial"/>
              </a:rPr>
              <a:t>Cost reference: </a:t>
            </a:r>
            <a:r>
              <a:rPr lang="en-US" sz="1200" dirty="0"/>
              <a:t>Table A4 from James M. Douglas. (1988). Conceptual Design of Chemical Processes. McGraw-Hill Book Company. </a:t>
            </a:r>
            <a:endParaRPr sz="1200" dirty="0"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07845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10668000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Flowsheet Block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7" name="Google Shape;445;p4">
            <a:extLst>
              <a:ext uri="{FF2B5EF4-FFF2-40B4-BE49-F238E27FC236}">
                <a16:creationId xmlns:a16="http://schemas.microsoft.com/office/drawing/2014/main" id="{AE44F8DF-B047-4313-976B-AE75A1B34CD2}"/>
              </a:ext>
            </a:extLst>
          </p:cNvPr>
          <p:cNvSpPr txBox="1"/>
          <p:nvPr/>
        </p:nvSpPr>
        <p:spPr>
          <a:xfrm>
            <a:off x="242888" y="2105434"/>
            <a:ext cx="97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CO</a:t>
            </a:r>
            <a:endParaRPr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MN</a:t>
            </a: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NO</a:t>
            </a: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9" name="Google Shape;446;p4">
            <a:extLst>
              <a:ext uri="{FF2B5EF4-FFF2-40B4-BE49-F238E27FC236}">
                <a16:creationId xmlns:a16="http://schemas.microsoft.com/office/drawing/2014/main" id="{DB665A52-B325-49C9-9743-B07F88E605BB}"/>
              </a:ext>
            </a:extLst>
          </p:cNvPr>
          <p:cNvCxnSpPr>
            <a:cxnSpLocks/>
          </p:cNvCxnSpPr>
          <p:nvPr/>
        </p:nvCxnSpPr>
        <p:spPr>
          <a:xfrm>
            <a:off x="773722" y="2560485"/>
            <a:ext cx="386924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" name="Google Shape;447;p4">
            <a:extLst>
              <a:ext uri="{FF2B5EF4-FFF2-40B4-BE49-F238E27FC236}">
                <a16:creationId xmlns:a16="http://schemas.microsoft.com/office/drawing/2014/main" id="{9AB6514C-F790-4BDE-9BBD-D1CA3EB09C9A}"/>
              </a:ext>
            </a:extLst>
          </p:cNvPr>
          <p:cNvSpPr/>
          <p:nvPr/>
        </p:nvSpPr>
        <p:spPr>
          <a:xfrm>
            <a:off x="1160645" y="2262035"/>
            <a:ext cx="1301387" cy="5969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REACTOR 1</a:t>
            </a:r>
            <a:endParaRPr dirty="0">
              <a:latin typeface="+mn-lt"/>
            </a:endParaRPr>
          </a:p>
        </p:txBody>
      </p:sp>
      <p:cxnSp>
        <p:nvCxnSpPr>
          <p:cNvPr id="21" name="Google Shape;448;p4">
            <a:extLst>
              <a:ext uri="{FF2B5EF4-FFF2-40B4-BE49-F238E27FC236}">
                <a16:creationId xmlns:a16="http://schemas.microsoft.com/office/drawing/2014/main" id="{E2A961EC-DA66-4A4F-AC72-E2A7D0447A03}"/>
              </a:ext>
            </a:extLst>
          </p:cNvPr>
          <p:cNvCxnSpPr>
            <a:cxnSpLocks/>
          </p:cNvCxnSpPr>
          <p:nvPr/>
        </p:nvCxnSpPr>
        <p:spPr>
          <a:xfrm>
            <a:off x="2462032" y="2560485"/>
            <a:ext cx="492182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" name="Google Shape;449;p4">
            <a:extLst>
              <a:ext uri="{FF2B5EF4-FFF2-40B4-BE49-F238E27FC236}">
                <a16:creationId xmlns:a16="http://schemas.microsoft.com/office/drawing/2014/main" id="{6A0471D7-DD99-4634-9238-CE6F0FFD2399}"/>
              </a:ext>
            </a:extLst>
          </p:cNvPr>
          <p:cNvSpPr/>
          <p:nvPr/>
        </p:nvSpPr>
        <p:spPr>
          <a:xfrm>
            <a:off x="2946953" y="2262035"/>
            <a:ext cx="1574802" cy="5969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sym typeface="Twentieth Century"/>
              </a:rPr>
              <a:t>SEPARATION 1</a:t>
            </a:r>
            <a:endParaRPr dirty="0">
              <a:latin typeface="+mn-lt"/>
            </a:endParaRPr>
          </a:p>
        </p:txBody>
      </p:sp>
      <p:cxnSp>
        <p:nvCxnSpPr>
          <p:cNvPr id="23" name="Google Shape;450;p4">
            <a:extLst>
              <a:ext uri="{FF2B5EF4-FFF2-40B4-BE49-F238E27FC236}">
                <a16:creationId xmlns:a16="http://schemas.microsoft.com/office/drawing/2014/main" id="{DE4BBFBF-9023-4F51-98CC-0FAD5E80F373}"/>
              </a:ext>
            </a:extLst>
          </p:cNvPr>
          <p:cNvCxnSpPr>
            <a:cxnSpLocks/>
            <a:stCxn id="22" idx="0"/>
            <a:endCxn id="20" idx="0"/>
          </p:cNvCxnSpPr>
          <p:nvPr/>
        </p:nvCxnSpPr>
        <p:spPr>
          <a:xfrm rot="16200000" flipV="1">
            <a:off x="2772847" y="1300527"/>
            <a:ext cx="12700" cy="1923015"/>
          </a:xfrm>
          <a:prstGeom prst="bentConnector3">
            <a:avLst>
              <a:gd name="adj1" fmla="val 2353835"/>
            </a:avLst>
          </a:prstGeom>
          <a:noFill/>
          <a:ln w="952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" name="Google Shape;451;p4">
            <a:extLst>
              <a:ext uri="{FF2B5EF4-FFF2-40B4-BE49-F238E27FC236}">
                <a16:creationId xmlns:a16="http://schemas.microsoft.com/office/drawing/2014/main" id="{837C887D-2774-4FB8-B526-36B64F0E17C8}"/>
              </a:ext>
            </a:extLst>
          </p:cNvPr>
          <p:cNvSpPr txBox="1"/>
          <p:nvPr/>
        </p:nvSpPr>
        <p:spPr>
          <a:xfrm>
            <a:off x="1880257" y="1498148"/>
            <a:ext cx="2260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Recycle reactant</a:t>
            </a:r>
            <a:endParaRPr dirty="0">
              <a:latin typeface="+mn-lt"/>
            </a:endParaRPr>
          </a:p>
        </p:txBody>
      </p:sp>
      <p:sp>
        <p:nvSpPr>
          <p:cNvPr id="25" name="Google Shape;452;p4">
            <a:extLst>
              <a:ext uri="{FF2B5EF4-FFF2-40B4-BE49-F238E27FC236}">
                <a16:creationId xmlns:a16="http://schemas.microsoft.com/office/drawing/2014/main" id="{977EE23A-170F-4427-99FB-8A98225BD172}"/>
              </a:ext>
            </a:extLst>
          </p:cNvPr>
          <p:cNvSpPr/>
          <p:nvPr/>
        </p:nvSpPr>
        <p:spPr>
          <a:xfrm>
            <a:off x="5041260" y="2268385"/>
            <a:ext cx="1574802" cy="5969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REACTOR 2</a:t>
            </a:r>
            <a:endParaRPr dirty="0">
              <a:latin typeface="+mn-lt"/>
            </a:endParaRPr>
          </a:p>
        </p:txBody>
      </p:sp>
      <p:sp>
        <p:nvSpPr>
          <p:cNvPr id="26" name="Google Shape;453;p4">
            <a:extLst>
              <a:ext uri="{FF2B5EF4-FFF2-40B4-BE49-F238E27FC236}">
                <a16:creationId xmlns:a16="http://schemas.microsoft.com/office/drawing/2014/main" id="{DCBCD1F3-5E00-4AEA-A0D1-48DD90FE8103}"/>
              </a:ext>
            </a:extLst>
          </p:cNvPr>
          <p:cNvSpPr/>
          <p:nvPr/>
        </p:nvSpPr>
        <p:spPr>
          <a:xfrm>
            <a:off x="7042900" y="2268385"/>
            <a:ext cx="1574802" cy="5969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SEPARATION 2</a:t>
            </a:r>
            <a:endParaRPr sz="1600" dirty="0">
              <a:latin typeface="+mn-lt"/>
            </a:endParaRPr>
          </a:p>
        </p:txBody>
      </p:sp>
      <p:cxnSp>
        <p:nvCxnSpPr>
          <p:cNvPr id="27" name="Google Shape;454;p4">
            <a:extLst>
              <a:ext uri="{FF2B5EF4-FFF2-40B4-BE49-F238E27FC236}">
                <a16:creationId xmlns:a16="http://schemas.microsoft.com/office/drawing/2014/main" id="{E469A62D-1B07-4FD0-B362-9F588EAC2B9D}"/>
              </a:ext>
            </a:extLst>
          </p:cNvPr>
          <p:cNvCxnSpPr>
            <a:cxnSpLocks/>
          </p:cNvCxnSpPr>
          <p:nvPr/>
        </p:nvCxnSpPr>
        <p:spPr>
          <a:xfrm>
            <a:off x="5842098" y="1820284"/>
            <a:ext cx="6351" cy="495298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" name="Google Shape;455;p4">
            <a:extLst>
              <a:ext uri="{FF2B5EF4-FFF2-40B4-BE49-F238E27FC236}">
                <a16:creationId xmlns:a16="http://schemas.microsoft.com/office/drawing/2014/main" id="{EAF588C6-311D-42CC-BC38-5DDAB0434BF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616062" y="2566835"/>
            <a:ext cx="443770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" name="Google Shape;456;p4">
            <a:extLst>
              <a:ext uri="{FF2B5EF4-FFF2-40B4-BE49-F238E27FC236}">
                <a16:creationId xmlns:a16="http://schemas.microsoft.com/office/drawing/2014/main" id="{837D8631-2F31-4123-A30D-423A415905F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830301" y="2865285"/>
            <a:ext cx="0" cy="440749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" name="Google Shape;457;p4">
            <a:extLst>
              <a:ext uri="{FF2B5EF4-FFF2-40B4-BE49-F238E27FC236}">
                <a16:creationId xmlns:a16="http://schemas.microsoft.com/office/drawing/2014/main" id="{0EDF0B65-1F3F-455E-AD2F-EB9D7DF32E90}"/>
              </a:ext>
            </a:extLst>
          </p:cNvPr>
          <p:cNvSpPr txBox="1"/>
          <p:nvPr/>
        </p:nvSpPr>
        <p:spPr>
          <a:xfrm>
            <a:off x="7059832" y="3269123"/>
            <a:ext cx="21794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Ethylene Glycol</a:t>
            </a:r>
            <a:endParaRPr dirty="0">
              <a:latin typeface="+mn-lt"/>
            </a:endParaRPr>
          </a:p>
        </p:txBody>
      </p:sp>
      <p:cxnSp>
        <p:nvCxnSpPr>
          <p:cNvPr id="31" name="Google Shape;458;p4">
            <a:extLst>
              <a:ext uri="{FF2B5EF4-FFF2-40B4-BE49-F238E27FC236}">
                <a16:creationId xmlns:a16="http://schemas.microsoft.com/office/drawing/2014/main" id="{E3E3FC3C-5356-4E9C-8DD8-8C93A262F808}"/>
              </a:ext>
            </a:extLst>
          </p:cNvPr>
          <p:cNvCxnSpPr/>
          <p:nvPr/>
        </p:nvCxnSpPr>
        <p:spPr>
          <a:xfrm>
            <a:off x="8537788" y="2544250"/>
            <a:ext cx="447856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" name="Google Shape;459;p4">
            <a:extLst>
              <a:ext uri="{FF2B5EF4-FFF2-40B4-BE49-F238E27FC236}">
                <a16:creationId xmlns:a16="http://schemas.microsoft.com/office/drawing/2014/main" id="{24B050C8-D6B0-4D30-BAA4-647AF356A7FD}"/>
              </a:ext>
            </a:extLst>
          </p:cNvPr>
          <p:cNvSpPr txBox="1"/>
          <p:nvPr/>
        </p:nvSpPr>
        <p:spPr>
          <a:xfrm>
            <a:off x="8951030" y="2221721"/>
            <a:ext cx="1320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Side products</a:t>
            </a:r>
            <a:endParaRPr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" name="Google Shape;460;p4">
            <a:extLst>
              <a:ext uri="{FF2B5EF4-FFF2-40B4-BE49-F238E27FC236}">
                <a16:creationId xmlns:a16="http://schemas.microsoft.com/office/drawing/2014/main" id="{D39F1112-9267-4A39-BCD3-B06633092106}"/>
              </a:ext>
            </a:extLst>
          </p:cNvPr>
          <p:cNvSpPr txBox="1"/>
          <p:nvPr/>
        </p:nvSpPr>
        <p:spPr>
          <a:xfrm>
            <a:off x="5638062" y="1426972"/>
            <a:ext cx="97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H</a:t>
            </a:r>
            <a:r>
              <a:rPr lang="en-US" sz="1800" baseline="-25000" dirty="0">
                <a:latin typeface="+mn-lt"/>
                <a:ea typeface="Twentieth Century"/>
                <a:cs typeface="Twentieth Century"/>
                <a:sym typeface="Twentieth Century"/>
              </a:rPr>
              <a:t>2</a:t>
            </a:r>
            <a:endParaRPr sz="1800" baseline="-25000" dirty="0">
              <a:latin typeface="+mn-lt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4" name="Google Shape;461;p4">
            <a:extLst>
              <a:ext uri="{FF2B5EF4-FFF2-40B4-BE49-F238E27FC236}">
                <a16:creationId xmlns:a16="http://schemas.microsoft.com/office/drawing/2014/main" id="{A38BB177-2B23-421E-BD40-54A9F857521D}"/>
              </a:ext>
            </a:extLst>
          </p:cNvPr>
          <p:cNvCxnSpPr/>
          <p:nvPr/>
        </p:nvCxnSpPr>
        <p:spPr>
          <a:xfrm>
            <a:off x="4488960" y="2566835"/>
            <a:ext cx="552300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95F6329-6504-40C7-84A0-7B5A0B047D83}"/>
              </a:ext>
            </a:extLst>
          </p:cNvPr>
          <p:cNvSpPr/>
          <p:nvPr/>
        </p:nvSpPr>
        <p:spPr>
          <a:xfrm>
            <a:off x="337625" y="952578"/>
            <a:ext cx="2710376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8CF3A1-3249-4B0A-9317-F35AB8B1A42E}"/>
              </a:ext>
            </a:extLst>
          </p:cNvPr>
          <p:cNvSpPr/>
          <p:nvPr/>
        </p:nvSpPr>
        <p:spPr>
          <a:xfrm>
            <a:off x="337625" y="4098491"/>
            <a:ext cx="2710376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2</a:t>
            </a:r>
          </a:p>
        </p:txBody>
      </p:sp>
      <p:sp>
        <p:nvSpPr>
          <p:cNvPr id="45" name="Google Shape;445;p4">
            <a:extLst>
              <a:ext uri="{FF2B5EF4-FFF2-40B4-BE49-F238E27FC236}">
                <a16:creationId xmlns:a16="http://schemas.microsoft.com/office/drawing/2014/main" id="{B8A84C05-D6F1-43B4-B4F5-99D33EFC19E3}"/>
              </a:ext>
            </a:extLst>
          </p:cNvPr>
          <p:cNvSpPr txBox="1"/>
          <p:nvPr/>
        </p:nvSpPr>
        <p:spPr>
          <a:xfrm>
            <a:off x="259820" y="4956817"/>
            <a:ext cx="97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CO</a:t>
            </a:r>
            <a:endParaRPr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MN</a:t>
            </a: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NO</a:t>
            </a: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46" name="Google Shape;446;p4">
            <a:extLst>
              <a:ext uri="{FF2B5EF4-FFF2-40B4-BE49-F238E27FC236}">
                <a16:creationId xmlns:a16="http://schemas.microsoft.com/office/drawing/2014/main" id="{A74AEB30-23C7-49F7-B76B-71823ADDEE04}"/>
              </a:ext>
            </a:extLst>
          </p:cNvPr>
          <p:cNvCxnSpPr>
            <a:cxnSpLocks/>
          </p:cNvCxnSpPr>
          <p:nvPr/>
        </p:nvCxnSpPr>
        <p:spPr>
          <a:xfrm>
            <a:off x="790654" y="5411868"/>
            <a:ext cx="386924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Google Shape;447;p4">
            <a:extLst>
              <a:ext uri="{FF2B5EF4-FFF2-40B4-BE49-F238E27FC236}">
                <a16:creationId xmlns:a16="http://schemas.microsoft.com/office/drawing/2014/main" id="{6DF25B83-2ED6-4ECD-A92F-E144F684A69F}"/>
              </a:ext>
            </a:extLst>
          </p:cNvPr>
          <p:cNvSpPr/>
          <p:nvPr/>
        </p:nvSpPr>
        <p:spPr>
          <a:xfrm>
            <a:off x="1177577" y="5113418"/>
            <a:ext cx="1301387" cy="5969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REACTOR 1</a:t>
            </a:r>
            <a:endParaRPr dirty="0">
              <a:latin typeface="+mn-lt"/>
            </a:endParaRPr>
          </a:p>
        </p:txBody>
      </p:sp>
      <p:cxnSp>
        <p:nvCxnSpPr>
          <p:cNvPr id="48" name="Google Shape;448;p4">
            <a:extLst>
              <a:ext uri="{FF2B5EF4-FFF2-40B4-BE49-F238E27FC236}">
                <a16:creationId xmlns:a16="http://schemas.microsoft.com/office/drawing/2014/main" id="{D923A19C-C613-48AA-AFA4-BB04F57EF817}"/>
              </a:ext>
            </a:extLst>
          </p:cNvPr>
          <p:cNvCxnSpPr>
            <a:cxnSpLocks/>
          </p:cNvCxnSpPr>
          <p:nvPr/>
        </p:nvCxnSpPr>
        <p:spPr>
          <a:xfrm>
            <a:off x="2478964" y="5411868"/>
            <a:ext cx="492182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" name="Google Shape;449;p4">
            <a:extLst>
              <a:ext uri="{FF2B5EF4-FFF2-40B4-BE49-F238E27FC236}">
                <a16:creationId xmlns:a16="http://schemas.microsoft.com/office/drawing/2014/main" id="{612FA59B-83F7-4E20-B57E-8C2F8EE28DD1}"/>
              </a:ext>
            </a:extLst>
          </p:cNvPr>
          <p:cNvSpPr/>
          <p:nvPr/>
        </p:nvSpPr>
        <p:spPr>
          <a:xfrm>
            <a:off x="2963885" y="5113418"/>
            <a:ext cx="1574802" cy="5969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sym typeface="Twentieth Century"/>
              </a:rPr>
              <a:t>SEPARATION 1</a:t>
            </a:r>
            <a:endParaRPr dirty="0">
              <a:latin typeface="+mn-lt"/>
            </a:endParaRPr>
          </a:p>
        </p:txBody>
      </p:sp>
      <p:sp>
        <p:nvSpPr>
          <p:cNvPr id="51" name="Google Shape;452;p4">
            <a:extLst>
              <a:ext uri="{FF2B5EF4-FFF2-40B4-BE49-F238E27FC236}">
                <a16:creationId xmlns:a16="http://schemas.microsoft.com/office/drawing/2014/main" id="{2D7C7EFF-76A1-43F0-8E1C-1DCE3A274E92}"/>
              </a:ext>
            </a:extLst>
          </p:cNvPr>
          <p:cNvSpPr/>
          <p:nvPr/>
        </p:nvSpPr>
        <p:spPr>
          <a:xfrm>
            <a:off x="5058192" y="5119768"/>
            <a:ext cx="1574802" cy="5969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REACTOR 2</a:t>
            </a:r>
            <a:endParaRPr dirty="0">
              <a:latin typeface="+mn-lt"/>
            </a:endParaRPr>
          </a:p>
        </p:txBody>
      </p:sp>
      <p:sp>
        <p:nvSpPr>
          <p:cNvPr id="52" name="Google Shape;453;p4">
            <a:extLst>
              <a:ext uri="{FF2B5EF4-FFF2-40B4-BE49-F238E27FC236}">
                <a16:creationId xmlns:a16="http://schemas.microsoft.com/office/drawing/2014/main" id="{416AE4E9-D64B-451A-B34A-8A8B8F58DB01}"/>
              </a:ext>
            </a:extLst>
          </p:cNvPr>
          <p:cNvSpPr/>
          <p:nvPr/>
        </p:nvSpPr>
        <p:spPr>
          <a:xfrm>
            <a:off x="7059832" y="5119768"/>
            <a:ext cx="1574802" cy="5969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SEPARATION 2</a:t>
            </a:r>
            <a:endParaRPr sz="1600" dirty="0">
              <a:latin typeface="+mn-lt"/>
            </a:endParaRPr>
          </a:p>
        </p:txBody>
      </p:sp>
      <p:cxnSp>
        <p:nvCxnSpPr>
          <p:cNvPr id="53" name="Google Shape;454;p4">
            <a:extLst>
              <a:ext uri="{FF2B5EF4-FFF2-40B4-BE49-F238E27FC236}">
                <a16:creationId xmlns:a16="http://schemas.microsoft.com/office/drawing/2014/main" id="{A9076D73-35AD-4348-83A7-8AA2BE5A8557}"/>
              </a:ext>
            </a:extLst>
          </p:cNvPr>
          <p:cNvCxnSpPr>
            <a:cxnSpLocks/>
          </p:cNvCxnSpPr>
          <p:nvPr/>
        </p:nvCxnSpPr>
        <p:spPr>
          <a:xfrm>
            <a:off x="5980430" y="4671667"/>
            <a:ext cx="6351" cy="495298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" name="Google Shape;455;p4">
            <a:extLst>
              <a:ext uri="{FF2B5EF4-FFF2-40B4-BE49-F238E27FC236}">
                <a16:creationId xmlns:a16="http://schemas.microsoft.com/office/drawing/2014/main" id="{5BC32038-C2CC-4DE6-8121-51C7A5D79F8C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6632994" y="5418218"/>
            <a:ext cx="44377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5" name="Google Shape;456;p4">
            <a:extLst>
              <a:ext uri="{FF2B5EF4-FFF2-40B4-BE49-F238E27FC236}">
                <a16:creationId xmlns:a16="http://schemas.microsoft.com/office/drawing/2014/main" id="{4ACA2F8A-BA95-4F4F-BA21-1E1B9A986AB9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7847233" y="5716668"/>
            <a:ext cx="0" cy="440749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" name="Google Shape;457;p4">
            <a:extLst>
              <a:ext uri="{FF2B5EF4-FFF2-40B4-BE49-F238E27FC236}">
                <a16:creationId xmlns:a16="http://schemas.microsoft.com/office/drawing/2014/main" id="{E226D418-4273-4ACA-A3BC-AC032418CB29}"/>
              </a:ext>
            </a:extLst>
          </p:cNvPr>
          <p:cNvSpPr txBox="1"/>
          <p:nvPr/>
        </p:nvSpPr>
        <p:spPr>
          <a:xfrm>
            <a:off x="7076764" y="6120506"/>
            <a:ext cx="21794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Ethylene Glycol</a:t>
            </a:r>
            <a:endParaRPr dirty="0">
              <a:latin typeface="+mn-lt"/>
            </a:endParaRPr>
          </a:p>
        </p:txBody>
      </p:sp>
      <p:cxnSp>
        <p:nvCxnSpPr>
          <p:cNvPr id="57" name="Google Shape;458;p4">
            <a:extLst>
              <a:ext uri="{FF2B5EF4-FFF2-40B4-BE49-F238E27FC236}">
                <a16:creationId xmlns:a16="http://schemas.microsoft.com/office/drawing/2014/main" id="{B9495F7A-2209-42B9-B103-24E2F5C798D1}"/>
              </a:ext>
            </a:extLst>
          </p:cNvPr>
          <p:cNvCxnSpPr/>
          <p:nvPr/>
        </p:nvCxnSpPr>
        <p:spPr>
          <a:xfrm>
            <a:off x="8554720" y="5395633"/>
            <a:ext cx="447856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" name="Google Shape;459;p4">
            <a:extLst>
              <a:ext uri="{FF2B5EF4-FFF2-40B4-BE49-F238E27FC236}">
                <a16:creationId xmlns:a16="http://schemas.microsoft.com/office/drawing/2014/main" id="{F5CD7833-78DE-4B8D-ABC4-EBCB0D881539}"/>
              </a:ext>
            </a:extLst>
          </p:cNvPr>
          <p:cNvSpPr txBox="1"/>
          <p:nvPr/>
        </p:nvSpPr>
        <p:spPr>
          <a:xfrm>
            <a:off x="8967962" y="5073104"/>
            <a:ext cx="13208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Side products</a:t>
            </a:r>
            <a:endParaRPr dirty="0">
              <a:latin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59" name="Google Shape;461;p4">
            <a:extLst>
              <a:ext uri="{FF2B5EF4-FFF2-40B4-BE49-F238E27FC236}">
                <a16:creationId xmlns:a16="http://schemas.microsoft.com/office/drawing/2014/main" id="{FAD70EB9-A4DF-4F7F-98B6-A76B5033443F}"/>
              </a:ext>
            </a:extLst>
          </p:cNvPr>
          <p:cNvCxnSpPr/>
          <p:nvPr/>
        </p:nvCxnSpPr>
        <p:spPr>
          <a:xfrm>
            <a:off x="4505892" y="5418218"/>
            <a:ext cx="5523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0" name="Google Shape;460;p4">
            <a:extLst>
              <a:ext uri="{FF2B5EF4-FFF2-40B4-BE49-F238E27FC236}">
                <a16:creationId xmlns:a16="http://schemas.microsoft.com/office/drawing/2014/main" id="{58F4E053-D00B-4B00-89BC-1AE11C4C0EE2}"/>
              </a:ext>
            </a:extLst>
          </p:cNvPr>
          <p:cNvSpPr txBox="1"/>
          <p:nvPr/>
        </p:nvSpPr>
        <p:spPr>
          <a:xfrm>
            <a:off x="5819283" y="4285372"/>
            <a:ext cx="97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n-lt"/>
                <a:ea typeface="Twentieth Century"/>
                <a:cs typeface="Twentieth Century"/>
                <a:sym typeface="Twentieth Century"/>
              </a:rPr>
              <a:t>H</a:t>
            </a:r>
            <a:r>
              <a:rPr lang="en-US" sz="1800" baseline="-25000" dirty="0">
                <a:latin typeface="+mn-lt"/>
                <a:ea typeface="Twentieth Century"/>
                <a:cs typeface="Twentieth Century"/>
                <a:sym typeface="Twentieth Century"/>
              </a:rPr>
              <a:t>2</a:t>
            </a:r>
            <a:endParaRPr sz="1800" baseline="-25000" dirty="0">
              <a:latin typeface="+mn-lt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BE2C9-0437-443B-8444-D3CB4D4ECBAF}"/>
              </a:ext>
            </a:extLst>
          </p:cNvPr>
          <p:cNvSpPr/>
          <p:nvPr/>
        </p:nvSpPr>
        <p:spPr>
          <a:xfrm>
            <a:off x="2971146" y="2982348"/>
            <a:ext cx="1574800" cy="608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 distillation column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9B9C56-7A9D-4F98-817E-25FA8EA31C94}"/>
              </a:ext>
            </a:extLst>
          </p:cNvPr>
          <p:cNvSpPr/>
          <p:nvPr/>
        </p:nvSpPr>
        <p:spPr>
          <a:xfrm>
            <a:off x="2971146" y="5881367"/>
            <a:ext cx="1574800" cy="369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Flash tank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F416B-1941-484A-BCB6-B5402CC44444}"/>
              </a:ext>
            </a:extLst>
          </p:cNvPr>
          <p:cNvSpPr txBox="1"/>
          <p:nvPr/>
        </p:nvSpPr>
        <p:spPr>
          <a:xfrm>
            <a:off x="10046587" y="1603609"/>
            <a:ext cx="2116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Better separation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DMO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complicated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purchase</a:t>
            </a:r>
          </a:p>
          <a:p>
            <a:pPr marL="285750" indent="-285750">
              <a:buFontTx/>
              <a:buChar char="-"/>
            </a:pPr>
            <a:r>
              <a:rPr lang="en-US" dirty="0"/>
              <a:t>Less energy usage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9A5378-8B11-401C-866C-A12E991B0A92}"/>
              </a:ext>
            </a:extLst>
          </p:cNvPr>
          <p:cNvCxnSpPr/>
          <p:nvPr/>
        </p:nvCxnSpPr>
        <p:spPr>
          <a:xfrm>
            <a:off x="112542" y="3896751"/>
            <a:ext cx="11783164" cy="0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55153AD-D26C-4C0F-B79D-EABE4E54DC21}"/>
              </a:ext>
            </a:extLst>
          </p:cNvPr>
          <p:cNvSpPr txBox="1"/>
          <p:nvPr/>
        </p:nvSpPr>
        <p:spPr>
          <a:xfrm>
            <a:off x="10026718" y="4541055"/>
            <a:ext cx="215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Worse separation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Less DMO</a:t>
            </a:r>
          </a:p>
          <a:p>
            <a:pPr marL="285750" indent="-285750">
              <a:buFontTx/>
              <a:buChar char="-"/>
            </a:pPr>
            <a:r>
              <a:rPr lang="en-US" dirty="0"/>
              <a:t>Simpler</a:t>
            </a:r>
          </a:p>
          <a:p>
            <a:pPr marL="285750" indent="-285750">
              <a:buFontTx/>
              <a:buChar char="-"/>
            </a:pPr>
            <a:r>
              <a:rPr lang="en-US" dirty="0"/>
              <a:t>Less purchase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energy usage</a:t>
            </a:r>
          </a:p>
        </p:txBody>
      </p:sp>
    </p:spTree>
    <p:extLst>
      <p:ext uri="{BB962C8B-B14F-4D97-AF65-F5344CB8AC3E}">
        <p14:creationId xmlns:p14="http://schemas.microsoft.com/office/powerpoint/2010/main" val="336529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6D5A-A494-4327-B51F-3ED8668F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6719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Reboiler Cost Flowsheet 1</a:t>
            </a:r>
            <a:br>
              <a:rPr lang="en-US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55889-B030-432D-A935-6940BCD5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1320-80F5-4EE7-9143-73ADB954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A4B75-E50A-4948-B220-B1F4C68F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Google Shape;244;p3">
            <a:extLst>
              <a:ext uri="{FF2B5EF4-FFF2-40B4-BE49-F238E27FC236}">
                <a16:creationId xmlns:a16="http://schemas.microsoft.com/office/drawing/2014/main" id="{2C18A6A6-4E69-4459-A1C8-FE95BB2466D8}"/>
              </a:ext>
            </a:extLst>
          </p:cNvPr>
          <p:cNvSpPr txBox="1"/>
          <p:nvPr/>
        </p:nvSpPr>
        <p:spPr>
          <a:xfrm>
            <a:off x="116630" y="6410565"/>
            <a:ext cx="1195873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0" i="0" dirty="0">
                <a:latin typeface="+mj-lt"/>
                <a:ea typeface="Arial"/>
                <a:cs typeface="Arial"/>
                <a:sym typeface="Arial"/>
              </a:rPr>
              <a:t>Cost reference: </a:t>
            </a:r>
            <a:r>
              <a:rPr lang="en-US" sz="1200" dirty="0"/>
              <a:t>Table A4 from James M. Douglas. (1988). Conceptual Design of Chemical Processes. McGraw-Hill Book Company. </a:t>
            </a:r>
            <a:endParaRPr sz="1200" dirty="0"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/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𝑷𝒖𝒓𝒄𝒉𝒂𝒔𝒆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𝑪𝒐𝒔𝒕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latin typeface="Cambria Math"/>
                        </a:rPr>
                        <m:t>$=(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/>
                            </a:rPr>
                            <m:t>&amp;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280</m:t>
                          </m:r>
                        </m:den>
                      </m:f>
                      <m:r>
                        <a:rPr lang="en-US" altLang="zh-TW">
                          <a:latin typeface="Cambria Math"/>
                        </a:rPr>
                        <m:t>)101.3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0.65</m:t>
                          </m:r>
                        </m:sup>
                      </m:sSup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9" descr="畫面剪輯">
            <a:extLst>
              <a:ext uri="{FF2B5EF4-FFF2-40B4-BE49-F238E27FC236}">
                <a16:creationId xmlns:a16="http://schemas.microsoft.com/office/drawing/2014/main" id="{34159C31-21C5-4B95-9E7F-DC71E7386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>
            <a:fillRect/>
          </a:stretch>
        </p:blipFill>
        <p:spPr bwMode="auto">
          <a:xfrm>
            <a:off x="6810212" y="1438374"/>
            <a:ext cx="4734950" cy="78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2" descr="畫面剪輯">
            <a:extLst>
              <a:ext uri="{FF2B5EF4-FFF2-40B4-BE49-F238E27FC236}">
                <a16:creationId xmlns:a16="http://schemas.microsoft.com/office/drawing/2014/main" id="{E5D5DFCA-8641-4769-B54B-2CA0E58F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24" y="3967398"/>
            <a:ext cx="3233452" cy="1799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047B57-65B1-46CE-A87E-CD355F382074}"/>
              </a:ext>
            </a:extLst>
          </p:cNvPr>
          <p:cNvSpPr txBox="1"/>
          <p:nvPr/>
        </p:nvSpPr>
        <p:spPr>
          <a:xfrm>
            <a:off x="8622124" y="3157143"/>
            <a:ext cx="330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Marshall and Swift  (2020): 2171.6</a:t>
            </a:r>
          </a:p>
          <a:p>
            <a:r>
              <a:rPr lang="en-US" b="1" dirty="0"/>
              <a:t>Fc = (</a:t>
            </a:r>
            <a:r>
              <a:rPr lang="en-US" b="1" dirty="0" err="1"/>
              <a:t>Fd</a:t>
            </a:r>
            <a:r>
              <a:rPr lang="en-US" b="1" dirty="0"/>
              <a:t> + </a:t>
            </a:r>
            <a:r>
              <a:rPr lang="en-US" b="1" dirty="0" err="1"/>
              <a:t>Fp</a:t>
            </a:r>
            <a:r>
              <a:rPr lang="en-US" b="1" dirty="0"/>
              <a:t>) Fm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6">
                <a:extLst>
                  <a:ext uri="{FF2B5EF4-FFF2-40B4-BE49-F238E27FC236}">
                    <a16:creationId xmlns:a16="http://schemas.microsoft.com/office/drawing/2014/main" id="{8ADAEA28-F56C-4B72-B215-C8B5FD4740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9223134"/>
                  </p:ext>
                </p:extLst>
              </p:nvPr>
            </p:nvGraphicFramePr>
            <p:xfrm>
              <a:off x="320152" y="2501900"/>
              <a:ext cx="8128000" cy="29828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31747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2252760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6.0315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20.3836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70.49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181.56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3385.89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𝐶𝑆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1.35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1.35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3.79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3.79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3.79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Purchase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$47,332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$87,545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$586,351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6">
                <a:extLst>
                  <a:ext uri="{FF2B5EF4-FFF2-40B4-BE49-F238E27FC236}">
                    <a16:creationId xmlns:a16="http://schemas.microsoft.com/office/drawing/2014/main" id="{8ADAEA28-F56C-4B72-B215-C8B5FD4740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9223134"/>
                  </p:ext>
                </p:extLst>
              </p:nvPr>
            </p:nvGraphicFramePr>
            <p:xfrm>
              <a:off x="320152" y="2501900"/>
              <a:ext cx="8128000" cy="29828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31747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2252760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6.0315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20.3836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206557" r="-299701" b="-5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70.49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181.56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3385.89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296825" r="-299701" b="-412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409836" r="-29970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509836" r="-29970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1.35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1.35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609836" r="-29970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3.79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3.79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3.79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Purchase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$47,332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$87,545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$586,351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E7EAF9-6FAD-4B78-98B9-D5CAFACA3B3D}"/>
              </a:ext>
            </a:extLst>
          </p:cNvPr>
          <p:cNvSpPr txBox="1"/>
          <p:nvPr/>
        </p:nvSpPr>
        <p:spPr>
          <a:xfrm>
            <a:off x="320151" y="5730041"/>
            <a:ext cx="3881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Total Purchase Cost: $721,228</a:t>
            </a:r>
          </a:p>
        </p:txBody>
      </p:sp>
    </p:spTree>
    <p:extLst>
      <p:ext uri="{BB962C8B-B14F-4D97-AF65-F5344CB8AC3E}">
        <p14:creationId xmlns:p14="http://schemas.microsoft.com/office/powerpoint/2010/main" val="422508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6D5A-A494-4327-B51F-3ED8668F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6719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Reboiler Cost Flowsheet 2</a:t>
            </a:r>
            <a:br>
              <a:rPr lang="en-US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55889-B030-432D-A935-6940BCD5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1320-80F5-4EE7-9143-73ADB954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A4B75-E50A-4948-B220-B1F4C68F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Google Shape;244;p3">
            <a:extLst>
              <a:ext uri="{FF2B5EF4-FFF2-40B4-BE49-F238E27FC236}">
                <a16:creationId xmlns:a16="http://schemas.microsoft.com/office/drawing/2014/main" id="{2C18A6A6-4E69-4459-A1C8-FE95BB2466D8}"/>
              </a:ext>
            </a:extLst>
          </p:cNvPr>
          <p:cNvSpPr txBox="1"/>
          <p:nvPr/>
        </p:nvSpPr>
        <p:spPr>
          <a:xfrm>
            <a:off x="116630" y="6410565"/>
            <a:ext cx="1195873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0" i="0" dirty="0">
                <a:latin typeface="+mj-lt"/>
                <a:ea typeface="Arial"/>
                <a:cs typeface="Arial"/>
                <a:sym typeface="Arial"/>
              </a:rPr>
              <a:t>Cost reference: </a:t>
            </a:r>
            <a:r>
              <a:rPr lang="en-US" sz="1200" dirty="0"/>
              <a:t>Table A4 from James M. Douglas. (1988). Conceptual Design of Chemical Processes. McGraw-Hill Book Company. </a:t>
            </a:r>
            <a:endParaRPr sz="1200" dirty="0"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/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𝑷𝒖𝒓𝒄𝒉𝒂𝒔𝒆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𝑪𝒐𝒔𝒕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latin typeface="Cambria Math"/>
                        </a:rPr>
                        <m:t>$=(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/>
                            </a:rPr>
                            <m:t>&amp;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280</m:t>
                          </m:r>
                        </m:den>
                      </m:f>
                      <m:r>
                        <a:rPr lang="en-US" altLang="zh-TW">
                          <a:latin typeface="Cambria Math"/>
                        </a:rPr>
                        <m:t>)101.3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0.65</m:t>
                          </m:r>
                        </m:sup>
                      </m:sSup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9" descr="畫面剪輯">
            <a:extLst>
              <a:ext uri="{FF2B5EF4-FFF2-40B4-BE49-F238E27FC236}">
                <a16:creationId xmlns:a16="http://schemas.microsoft.com/office/drawing/2014/main" id="{34159C31-21C5-4B95-9E7F-DC71E7386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>
            <a:fillRect/>
          </a:stretch>
        </p:blipFill>
        <p:spPr bwMode="auto">
          <a:xfrm>
            <a:off x="6810212" y="1438374"/>
            <a:ext cx="4734950" cy="78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2" descr="畫面剪輯">
            <a:extLst>
              <a:ext uri="{FF2B5EF4-FFF2-40B4-BE49-F238E27FC236}">
                <a16:creationId xmlns:a16="http://schemas.microsoft.com/office/drawing/2014/main" id="{E5D5DFCA-8641-4769-B54B-2CA0E58F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24" y="3967398"/>
            <a:ext cx="3233452" cy="1799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047B57-65B1-46CE-A87E-CD355F382074}"/>
              </a:ext>
            </a:extLst>
          </p:cNvPr>
          <p:cNvSpPr txBox="1"/>
          <p:nvPr/>
        </p:nvSpPr>
        <p:spPr>
          <a:xfrm>
            <a:off x="8622124" y="3157143"/>
            <a:ext cx="330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Marshall and Swift  (2020): 2171.6</a:t>
            </a:r>
          </a:p>
          <a:p>
            <a:r>
              <a:rPr lang="en-US" b="1" dirty="0"/>
              <a:t>Fc = (</a:t>
            </a:r>
            <a:r>
              <a:rPr lang="en-US" b="1" dirty="0" err="1"/>
              <a:t>Fd</a:t>
            </a:r>
            <a:r>
              <a:rPr lang="en-US" b="1" dirty="0"/>
              <a:t> + </a:t>
            </a:r>
            <a:r>
              <a:rPr lang="en-US" b="1" dirty="0" err="1"/>
              <a:t>Fp</a:t>
            </a:r>
            <a:r>
              <a:rPr lang="en-US" b="1" dirty="0"/>
              <a:t>) Fm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6">
                <a:extLst>
                  <a:ext uri="{FF2B5EF4-FFF2-40B4-BE49-F238E27FC236}">
                    <a16:creationId xmlns:a16="http://schemas.microsoft.com/office/drawing/2014/main" id="{80D55A8D-76BD-498B-831D-4B9C610CCA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412859"/>
                  </p:ext>
                </p:extLst>
              </p:nvPr>
            </p:nvGraphicFramePr>
            <p:xfrm>
              <a:off x="3553605" y="2681652"/>
              <a:ext cx="4064000" cy="29828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-11.8724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2441.998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𝐶𝑆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3.79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Installed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$474,138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6">
                <a:extLst>
                  <a:ext uri="{FF2B5EF4-FFF2-40B4-BE49-F238E27FC236}">
                    <a16:creationId xmlns:a16="http://schemas.microsoft.com/office/drawing/2014/main" id="{80D55A8D-76BD-498B-831D-4B9C610CCA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4412859"/>
                  </p:ext>
                </p:extLst>
              </p:nvPr>
            </p:nvGraphicFramePr>
            <p:xfrm>
              <a:off x="3553605" y="2681652"/>
              <a:ext cx="4064000" cy="29828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-11.8724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06557" r="-100299" b="-5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2441.998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92188" r="-100299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411475" r="-10029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511475" r="-1002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611475" r="-1002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3.79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Installed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$474,138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06182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6D5A-A494-4327-B51F-3ED8668F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6719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Condenser Cost Flowsheet 1</a:t>
            </a:r>
            <a:br>
              <a:rPr lang="en-US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55889-B030-432D-A935-6940BCD5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1320-80F5-4EE7-9143-73ADB954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A4B75-E50A-4948-B220-B1F4C68F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Google Shape;244;p3">
            <a:extLst>
              <a:ext uri="{FF2B5EF4-FFF2-40B4-BE49-F238E27FC236}">
                <a16:creationId xmlns:a16="http://schemas.microsoft.com/office/drawing/2014/main" id="{2C18A6A6-4E69-4459-A1C8-FE95BB2466D8}"/>
              </a:ext>
            </a:extLst>
          </p:cNvPr>
          <p:cNvSpPr txBox="1"/>
          <p:nvPr/>
        </p:nvSpPr>
        <p:spPr>
          <a:xfrm>
            <a:off x="116630" y="6410565"/>
            <a:ext cx="1195873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0" i="0" dirty="0">
                <a:latin typeface="+mj-lt"/>
                <a:ea typeface="Arial"/>
                <a:cs typeface="Arial"/>
                <a:sym typeface="Arial"/>
              </a:rPr>
              <a:t>Cost reference: </a:t>
            </a:r>
            <a:r>
              <a:rPr lang="en-US" sz="1200" dirty="0"/>
              <a:t>Table A4 from James M. Douglas. (1988). Conceptual Design of Chemical Processes. McGraw-Hill Book Company. </a:t>
            </a:r>
            <a:endParaRPr sz="1200" dirty="0"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/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𝑷𝒖𝒓𝒄𝒉𝒂𝒔𝒆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𝑪𝒐𝒔𝒕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latin typeface="Cambria Math"/>
                        </a:rPr>
                        <m:t>$=(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/>
                            </a:rPr>
                            <m:t>&amp;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280</m:t>
                          </m:r>
                        </m:den>
                      </m:f>
                      <m:r>
                        <a:rPr lang="en-US" altLang="zh-TW">
                          <a:latin typeface="Cambria Math"/>
                        </a:rPr>
                        <m:t>)101.3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0.65</m:t>
                          </m:r>
                        </m:sup>
                      </m:sSup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9" descr="畫面剪輯">
            <a:extLst>
              <a:ext uri="{FF2B5EF4-FFF2-40B4-BE49-F238E27FC236}">
                <a16:creationId xmlns:a16="http://schemas.microsoft.com/office/drawing/2014/main" id="{34159C31-21C5-4B95-9E7F-DC71E7386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>
            <a:fillRect/>
          </a:stretch>
        </p:blipFill>
        <p:spPr bwMode="auto">
          <a:xfrm>
            <a:off x="6810212" y="1438374"/>
            <a:ext cx="4734950" cy="78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2" descr="畫面剪輯">
            <a:extLst>
              <a:ext uri="{FF2B5EF4-FFF2-40B4-BE49-F238E27FC236}">
                <a16:creationId xmlns:a16="http://schemas.microsoft.com/office/drawing/2014/main" id="{E5D5DFCA-8641-4769-B54B-2CA0E58F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24" y="3967398"/>
            <a:ext cx="3233452" cy="1799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047B57-65B1-46CE-A87E-CD355F382074}"/>
              </a:ext>
            </a:extLst>
          </p:cNvPr>
          <p:cNvSpPr txBox="1"/>
          <p:nvPr/>
        </p:nvSpPr>
        <p:spPr>
          <a:xfrm>
            <a:off x="8622124" y="3157143"/>
            <a:ext cx="330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Marshall and Swift  (2020): 2171.6</a:t>
            </a:r>
          </a:p>
          <a:p>
            <a:r>
              <a:rPr lang="en-US" b="1" dirty="0"/>
              <a:t>Fc = (</a:t>
            </a:r>
            <a:r>
              <a:rPr lang="en-US" b="1" dirty="0" err="1"/>
              <a:t>Fd</a:t>
            </a:r>
            <a:r>
              <a:rPr lang="en-US" b="1" dirty="0"/>
              <a:t> + </a:t>
            </a:r>
            <a:r>
              <a:rPr lang="en-US" b="1" dirty="0" err="1"/>
              <a:t>Fp</a:t>
            </a:r>
            <a:r>
              <a:rPr lang="en-US" b="1" dirty="0"/>
              <a:t>) Fm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6">
                <a:extLst>
                  <a:ext uri="{FF2B5EF4-FFF2-40B4-BE49-F238E27FC236}">
                    <a16:creationId xmlns:a16="http://schemas.microsoft.com/office/drawing/2014/main" id="{E5A1A37A-643F-48EC-A4AE-A7882769B5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914769"/>
                  </p:ext>
                </p:extLst>
              </p:nvPr>
            </p:nvGraphicFramePr>
            <p:xfrm>
              <a:off x="320152" y="2501900"/>
              <a:ext cx="8128000" cy="29828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31747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2252760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-6.03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26.48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47.26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47.92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48.57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𝐶𝑆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Installed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$23,017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$23,226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$23,430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6">
                <a:extLst>
                  <a:ext uri="{FF2B5EF4-FFF2-40B4-BE49-F238E27FC236}">
                    <a16:creationId xmlns:a16="http://schemas.microsoft.com/office/drawing/2014/main" id="{E5A1A37A-643F-48EC-A4AE-A7882769B5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914769"/>
                  </p:ext>
                </p:extLst>
              </p:nvPr>
            </p:nvGraphicFramePr>
            <p:xfrm>
              <a:off x="320152" y="2501900"/>
              <a:ext cx="8128000" cy="29828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317470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2252760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-6.03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26.48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206557" r="-299701" b="-5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47.26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47.92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48.57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296825" r="-299701" b="-412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409836" r="-299701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509836" r="-299701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9" t="-609836" r="-299701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Installed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$23,017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$23,226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$23,430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5ACCD35-51B5-429C-9A2C-19E980BB711E}"/>
              </a:ext>
            </a:extLst>
          </p:cNvPr>
          <p:cNvSpPr txBox="1"/>
          <p:nvPr/>
        </p:nvSpPr>
        <p:spPr>
          <a:xfrm>
            <a:off x="320152" y="5707551"/>
            <a:ext cx="389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Purchase Cost: $69,673 </a:t>
            </a:r>
          </a:p>
        </p:txBody>
      </p:sp>
    </p:spTree>
    <p:extLst>
      <p:ext uri="{BB962C8B-B14F-4D97-AF65-F5344CB8AC3E}">
        <p14:creationId xmlns:p14="http://schemas.microsoft.com/office/powerpoint/2010/main" val="1751799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6D5A-A494-4327-B51F-3ED8668F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6719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Condenser Cost Flowsheet 2</a:t>
            </a:r>
            <a:br>
              <a:rPr lang="en-US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55889-B030-432D-A935-6940BCD5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1320-80F5-4EE7-9143-73ADB954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A4B75-E50A-4948-B220-B1F4C68F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Google Shape;244;p3">
            <a:extLst>
              <a:ext uri="{FF2B5EF4-FFF2-40B4-BE49-F238E27FC236}">
                <a16:creationId xmlns:a16="http://schemas.microsoft.com/office/drawing/2014/main" id="{2C18A6A6-4E69-4459-A1C8-FE95BB2466D8}"/>
              </a:ext>
            </a:extLst>
          </p:cNvPr>
          <p:cNvSpPr txBox="1"/>
          <p:nvPr/>
        </p:nvSpPr>
        <p:spPr>
          <a:xfrm>
            <a:off x="116630" y="6410565"/>
            <a:ext cx="1195873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0" i="0" dirty="0">
                <a:latin typeface="+mj-lt"/>
                <a:ea typeface="Arial"/>
                <a:cs typeface="Arial"/>
                <a:sym typeface="Arial"/>
              </a:rPr>
              <a:t>Cost reference: </a:t>
            </a:r>
            <a:r>
              <a:rPr lang="en-US" sz="1200" dirty="0"/>
              <a:t>Table A4 from James M. Douglas. (1988). Conceptual Design of Chemical Processes. McGraw-Hill Book Company. </a:t>
            </a:r>
            <a:endParaRPr sz="1200" dirty="0"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/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𝑷𝒖𝒓𝒄𝒉𝒂𝒔𝒆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𝑪𝒐𝒔𝒕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latin typeface="Cambria Math"/>
                        </a:rPr>
                        <m:t>$=(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/>
                            </a:rPr>
                            <m:t>&amp;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280</m:t>
                          </m:r>
                        </m:den>
                      </m:f>
                      <m:r>
                        <a:rPr lang="en-US" altLang="zh-TW">
                          <a:latin typeface="Cambria Math"/>
                        </a:rPr>
                        <m:t>)101.3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0.65</m:t>
                          </m:r>
                        </m:sup>
                      </m:sSup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9" descr="畫面剪輯">
            <a:extLst>
              <a:ext uri="{FF2B5EF4-FFF2-40B4-BE49-F238E27FC236}">
                <a16:creationId xmlns:a16="http://schemas.microsoft.com/office/drawing/2014/main" id="{34159C31-21C5-4B95-9E7F-DC71E7386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>
            <a:fillRect/>
          </a:stretch>
        </p:blipFill>
        <p:spPr bwMode="auto">
          <a:xfrm>
            <a:off x="6810212" y="1438374"/>
            <a:ext cx="4734950" cy="78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2" descr="畫面剪輯">
            <a:extLst>
              <a:ext uri="{FF2B5EF4-FFF2-40B4-BE49-F238E27FC236}">
                <a16:creationId xmlns:a16="http://schemas.microsoft.com/office/drawing/2014/main" id="{E5D5DFCA-8641-4769-B54B-2CA0E58F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24" y="3967398"/>
            <a:ext cx="3233452" cy="1799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047B57-65B1-46CE-A87E-CD355F382074}"/>
              </a:ext>
            </a:extLst>
          </p:cNvPr>
          <p:cNvSpPr txBox="1"/>
          <p:nvPr/>
        </p:nvSpPr>
        <p:spPr>
          <a:xfrm>
            <a:off x="8622124" y="3157143"/>
            <a:ext cx="330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Marshall and Swift  (2020): 2171.6</a:t>
            </a:r>
          </a:p>
          <a:p>
            <a:r>
              <a:rPr lang="en-US" b="1" dirty="0"/>
              <a:t>Fc = (</a:t>
            </a:r>
            <a:r>
              <a:rPr lang="en-US" b="1" dirty="0" err="1"/>
              <a:t>Fd</a:t>
            </a:r>
            <a:r>
              <a:rPr lang="en-US" b="1" dirty="0"/>
              <a:t> + </a:t>
            </a:r>
            <a:r>
              <a:rPr lang="en-US" b="1" dirty="0" err="1"/>
              <a:t>Fp</a:t>
            </a:r>
            <a:r>
              <a:rPr lang="en-US" b="1" dirty="0"/>
              <a:t>) Fm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6">
                <a:extLst>
                  <a:ext uri="{FF2B5EF4-FFF2-40B4-BE49-F238E27FC236}">
                    <a16:creationId xmlns:a16="http://schemas.microsoft.com/office/drawing/2014/main" id="{3AEC61A6-AB95-4C09-8D5D-5D03D35098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9417795"/>
                  </p:ext>
                </p:extLst>
              </p:nvPr>
            </p:nvGraphicFramePr>
            <p:xfrm>
              <a:off x="3553605" y="2630880"/>
              <a:ext cx="4064000" cy="300131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-6.03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893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181.05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𝐶𝑆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Installed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$55,106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6">
                <a:extLst>
                  <a:ext uri="{FF2B5EF4-FFF2-40B4-BE49-F238E27FC236}">
                    <a16:creationId xmlns:a16="http://schemas.microsoft.com/office/drawing/2014/main" id="{3AEC61A6-AB95-4C09-8D5D-5D03D35098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9417795"/>
                  </p:ext>
                </p:extLst>
              </p:nvPr>
            </p:nvGraphicFramePr>
            <p:xfrm>
              <a:off x="3553605" y="2630880"/>
              <a:ext cx="4064000" cy="300131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-6.03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893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96875" r="-100299" b="-5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181.05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01587" r="-100299" b="-412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414754" r="-100299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514754" r="-10029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614754" r="-10029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Installed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$55,106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0192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6D5A-A494-4327-B51F-3ED8668F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6719"/>
            <a:ext cx="106680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Flask Tank Cost Flowsheet 2</a:t>
            </a:r>
            <a:br>
              <a:rPr lang="en-US" dirty="0"/>
            </a:br>
            <a:br>
              <a:rPr lang="en-US" sz="4400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55889-B030-432D-A935-6940BCD5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1320-80F5-4EE7-9143-73ADB954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A4B75-E50A-4948-B220-B1F4C68F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Google Shape;244;p3">
            <a:extLst>
              <a:ext uri="{FF2B5EF4-FFF2-40B4-BE49-F238E27FC236}">
                <a16:creationId xmlns:a16="http://schemas.microsoft.com/office/drawing/2014/main" id="{2C18A6A6-4E69-4459-A1C8-FE95BB2466D8}"/>
              </a:ext>
            </a:extLst>
          </p:cNvPr>
          <p:cNvSpPr txBox="1"/>
          <p:nvPr/>
        </p:nvSpPr>
        <p:spPr>
          <a:xfrm>
            <a:off x="116630" y="6410565"/>
            <a:ext cx="1195873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0" i="0" dirty="0">
                <a:latin typeface="+mj-lt"/>
                <a:ea typeface="Arial"/>
                <a:cs typeface="Arial"/>
                <a:sym typeface="Arial"/>
              </a:rPr>
              <a:t>Cost reference: </a:t>
            </a:r>
            <a:r>
              <a:rPr lang="en-US" sz="1200" dirty="0"/>
              <a:t>Table A4 from James M. Douglas. (1988). Conceptual Design of Chemical Processes. McGraw-Hill Book Company. </a:t>
            </a:r>
            <a:endParaRPr sz="1200" dirty="0"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/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𝑷𝒖𝒓𝒄𝒉𝒂𝒔𝒆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𝑪𝒐𝒔𝒕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latin typeface="Cambria Math"/>
                        </a:rPr>
                        <m:t>$=(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/>
                            </a:rPr>
                            <m:t>&amp;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𝑆</m:t>
                          </m:r>
                        </m:num>
                        <m:den>
                          <m:r>
                            <a:rPr lang="en-US" altLang="zh-TW" i="1">
                              <a:latin typeface="Cambria Math"/>
                            </a:rPr>
                            <m:t>280</m:t>
                          </m:r>
                        </m:den>
                      </m:f>
                      <m:r>
                        <a:rPr lang="en-US" altLang="zh-TW">
                          <a:latin typeface="Cambria Math"/>
                        </a:rPr>
                        <m:t>)101.3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0.65</m:t>
                          </m:r>
                        </m:sup>
                      </m:sSup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latin typeface="Cambria Math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8">
                <a:extLst>
                  <a:ext uri="{FF2B5EF4-FFF2-40B4-BE49-F238E27FC236}">
                    <a16:creationId xmlns:a16="http://schemas.microsoft.com/office/drawing/2014/main" id="{E0DBE3FF-8DA7-49FF-A331-13199C11E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56" y="1360363"/>
                <a:ext cx="3693040" cy="889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9" descr="畫面剪輯">
            <a:extLst>
              <a:ext uri="{FF2B5EF4-FFF2-40B4-BE49-F238E27FC236}">
                <a16:creationId xmlns:a16="http://schemas.microsoft.com/office/drawing/2014/main" id="{34159C31-21C5-4B95-9E7F-DC71E7386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>
            <a:fillRect/>
          </a:stretch>
        </p:blipFill>
        <p:spPr bwMode="auto">
          <a:xfrm>
            <a:off x="6810212" y="1438374"/>
            <a:ext cx="4734950" cy="78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2" descr="畫面剪輯">
            <a:extLst>
              <a:ext uri="{FF2B5EF4-FFF2-40B4-BE49-F238E27FC236}">
                <a16:creationId xmlns:a16="http://schemas.microsoft.com/office/drawing/2014/main" id="{E5D5DFCA-8641-4769-B54B-2CA0E58F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24" y="3967398"/>
            <a:ext cx="3233452" cy="1799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047B57-65B1-46CE-A87E-CD355F382074}"/>
              </a:ext>
            </a:extLst>
          </p:cNvPr>
          <p:cNvSpPr txBox="1"/>
          <p:nvPr/>
        </p:nvSpPr>
        <p:spPr>
          <a:xfrm>
            <a:off x="8622124" y="3157143"/>
            <a:ext cx="330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Marshall and Swift  (2020): 2171.6</a:t>
            </a:r>
          </a:p>
          <a:p>
            <a:r>
              <a:rPr lang="en-US" b="1" dirty="0"/>
              <a:t>Fc = (</a:t>
            </a:r>
            <a:r>
              <a:rPr lang="en-US" b="1" dirty="0" err="1"/>
              <a:t>Fd</a:t>
            </a:r>
            <a:r>
              <a:rPr lang="en-US" b="1" dirty="0"/>
              <a:t> + </a:t>
            </a:r>
            <a:r>
              <a:rPr lang="en-US" b="1" dirty="0" err="1"/>
              <a:t>Fp</a:t>
            </a:r>
            <a:r>
              <a:rPr lang="en-US" b="1" dirty="0"/>
              <a:t>) Fm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6">
                <a:extLst>
                  <a:ext uri="{FF2B5EF4-FFF2-40B4-BE49-F238E27FC236}">
                    <a16:creationId xmlns:a16="http://schemas.microsoft.com/office/drawing/2014/main" id="{15946828-5224-4E78-BAE3-ED48174239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0833969"/>
                  </p:ext>
                </p:extLst>
              </p:nvPr>
            </p:nvGraphicFramePr>
            <p:xfrm>
              <a:off x="3553605" y="2630880"/>
              <a:ext cx="4064000" cy="300131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-0.201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8930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10.72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𝐶𝑆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𝑆𝑆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Installed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$8,775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6">
                <a:extLst>
                  <a:ext uri="{FF2B5EF4-FFF2-40B4-BE49-F238E27FC236}">
                    <a16:creationId xmlns:a16="http://schemas.microsoft.com/office/drawing/2014/main" id="{15946828-5224-4E78-BAE3-ED48174239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0833969"/>
                  </p:ext>
                </p:extLst>
              </p:nvPr>
            </p:nvGraphicFramePr>
            <p:xfrm>
              <a:off x="3553605" y="2630880"/>
              <a:ext cx="4064000" cy="300131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33591135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3007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+mj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0550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Heat Duty (MW)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-0.201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668490"/>
                      </a:ext>
                    </a:extLst>
                  </a:tr>
                  <a:tr h="3893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96875" r="-100299" b="-5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10.72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920449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301587" r="-100299" b="-412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414754" r="-100299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2.81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3388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514754" r="-100299" b="-2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0.85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074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614754" r="-10029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j-lt"/>
                            </a:rPr>
                            <a:t>2.39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529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Installed Cost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  <a:latin typeface="+mj-lt"/>
                            </a:rPr>
                            <a:t>$8,775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40534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55586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57" y="289661"/>
            <a:ext cx="7540283" cy="863889"/>
          </a:xfrm>
          <a:noFill/>
        </p:spPr>
        <p:txBody>
          <a:bodyPr/>
          <a:lstStyle/>
          <a:p>
            <a:pPr algn="l"/>
            <a:r>
              <a:rPr lang="en-US" dirty="0"/>
              <a:t>Utility costs-1</a:t>
            </a:r>
            <a:r>
              <a:rPr lang="en-US" baseline="30000" dirty="0"/>
              <a:t>st</a:t>
            </a:r>
            <a:r>
              <a:rPr lang="en-US" dirty="0"/>
              <a:t> flowsheet</a:t>
            </a:r>
          </a:p>
        </p:txBody>
      </p:sp>
      <p:sp>
        <p:nvSpPr>
          <p:cNvPr id="34" name="Google Shape;244;p3">
            <a:extLst>
              <a:ext uri="{FF2B5EF4-FFF2-40B4-BE49-F238E27FC236}">
                <a16:creationId xmlns:a16="http://schemas.microsoft.com/office/drawing/2014/main" id="{0E6CBF68-836D-4926-97D7-E07656DE389B}"/>
              </a:ext>
            </a:extLst>
          </p:cNvPr>
          <p:cNvSpPr txBox="1"/>
          <p:nvPr/>
        </p:nvSpPr>
        <p:spPr>
          <a:xfrm>
            <a:off x="116631" y="6395762"/>
            <a:ext cx="119587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0" i="0" dirty="0">
                <a:latin typeface="+mj-lt"/>
                <a:ea typeface="Arial"/>
                <a:cs typeface="Arial"/>
                <a:sym typeface="Arial"/>
              </a:rPr>
              <a:t>Cost reference: </a:t>
            </a:r>
            <a:r>
              <a:rPr lang="en-US" sz="1200" dirty="0"/>
              <a:t>Table E.1-1 from James M. Douglas. (1988). Conceptual Design of Chemical Processes. McGraw-Hill Book Company. Assume T cooling water=15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 at 1 bar (other operational pressure will be accustomed according to Thermodynamic T-S diagram), Cp=4.2 kJ/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K.mol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(water) and 1.87 kJ/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K.mol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(steam)</a:t>
            </a:r>
            <a:endParaRPr sz="1200" dirty="0"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E609A8-F6DA-442C-AD69-9165A729B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928696"/>
              </p:ext>
            </p:extLst>
          </p:nvPr>
        </p:nvGraphicFramePr>
        <p:xfrm>
          <a:off x="456412" y="1440180"/>
          <a:ext cx="8532837" cy="4348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98997">
                  <a:extLst>
                    <a:ext uri="{9D8B030D-6E8A-4147-A177-3AD203B41FA5}">
                      <a16:colId xmlns:a16="http://schemas.microsoft.com/office/drawing/2014/main" val="330926035"/>
                    </a:ext>
                  </a:extLst>
                </a:gridCol>
                <a:gridCol w="1491176">
                  <a:extLst>
                    <a:ext uri="{9D8B030D-6E8A-4147-A177-3AD203B41FA5}">
                      <a16:colId xmlns:a16="http://schemas.microsoft.com/office/drawing/2014/main" val="4187612483"/>
                    </a:ext>
                  </a:extLst>
                </a:gridCol>
                <a:gridCol w="1886627">
                  <a:extLst>
                    <a:ext uri="{9D8B030D-6E8A-4147-A177-3AD203B41FA5}">
                      <a16:colId xmlns:a16="http://schemas.microsoft.com/office/drawing/2014/main" val="2228329720"/>
                    </a:ext>
                  </a:extLst>
                </a:gridCol>
                <a:gridCol w="1756899">
                  <a:extLst>
                    <a:ext uri="{9D8B030D-6E8A-4147-A177-3AD203B41FA5}">
                      <a16:colId xmlns:a16="http://schemas.microsoft.com/office/drawing/2014/main" val="2002170527"/>
                    </a:ext>
                  </a:extLst>
                </a:gridCol>
                <a:gridCol w="1899138">
                  <a:extLst>
                    <a:ext uri="{9D8B030D-6E8A-4147-A177-3AD203B41FA5}">
                      <a16:colId xmlns:a16="http://schemas.microsoft.com/office/drawing/2014/main" val="329371784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Equipment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Utility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529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</a:t>
                      </a:r>
                    </a:p>
                    <a:p>
                      <a:pPr algn="ctr"/>
                      <a:r>
                        <a:rPr lang="en-US" dirty="0"/>
                        <a:t>(gal/</a:t>
                      </a:r>
                      <a:r>
                        <a:rPr lang="en-US" dirty="0" err="1"/>
                        <a:t>yr</a:t>
                      </a:r>
                      <a:r>
                        <a:rPr lang="en-US" dirty="0"/>
                        <a:t> or </a:t>
                      </a:r>
                      <a:r>
                        <a:rPr lang="en-US" dirty="0" err="1"/>
                        <a:t>lb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yr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(USD/year)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2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1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Cooling water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(USD/gal)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62,946,852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7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11,758,291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02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78,431,682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804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Reactor 2,4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32,186,236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69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Reactor 3,5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2,804,702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812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2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(USD/</a:t>
                      </a:r>
                      <a:r>
                        <a:rPr lang="en-US" dirty="0" err="1"/>
                        <a:t>lb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865,740,563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4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 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2,352,767,663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6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Reactor 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(USD/</a:t>
                      </a:r>
                      <a:r>
                        <a:rPr lang="en-US" dirty="0" err="1"/>
                        <a:t>lb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3,197,858,400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57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322261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E41BCF56-88F9-4E7A-A2AB-3ADDC3E0B5CB}"/>
              </a:ext>
            </a:extLst>
          </p:cNvPr>
          <p:cNvSpPr/>
          <p:nvPr/>
        </p:nvSpPr>
        <p:spPr>
          <a:xfrm>
            <a:off x="9098619" y="3960744"/>
            <a:ext cx="533514" cy="14570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6BB8D93E-20BE-4890-B013-33DAADB0ACDB}"/>
              </a:ext>
            </a:extLst>
          </p:cNvPr>
          <p:cNvSpPr/>
          <p:nvPr/>
        </p:nvSpPr>
        <p:spPr>
          <a:xfrm>
            <a:off x="9091855" y="2505307"/>
            <a:ext cx="533514" cy="141415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B8883-2E20-485E-82E1-A351CEDE0E39}"/>
              </a:ext>
            </a:extLst>
          </p:cNvPr>
          <p:cNvSpPr txBox="1"/>
          <p:nvPr/>
        </p:nvSpPr>
        <p:spPr>
          <a:xfrm>
            <a:off x="9741504" y="3005529"/>
            <a:ext cx="218937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Total: USD/</a:t>
            </a:r>
            <a:r>
              <a:rPr lang="en-US" dirty="0" err="1"/>
              <a:t>yr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300CDF-936D-4092-8D20-9D31DBED2E4C}"/>
              </a:ext>
            </a:extLst>
          </p:cNvPr>
          <p:cNvSpPr txBox="1"/>
          <p:nvPr/>
        </p:nvSpPr>
        <p:spPr>
          <a:xfrm>
            <a:off x="9741503" y="4299547"/>
            <a:ext cx="201645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Total: </a:t>
            </a:r>
          </a:p>
          <a:p>
            <a:r>
              <a:rPr lang="en-US" dirty="0"/>
              <a:t>USD/</a:t>
            </a:r>
            <a:r>
              <a:rPr lang="en-US" dirty="0" err="1"/>
              <a:t>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97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57" y="289661"/>
            <a:ext cx="7540283" cy="863889"/>
          </a:xfrm>
          <a:noFill/>
        </p:spPr>
        <p:txBody>
          <a:bodyPr/>
          <a:lstStyle/>
          <a:p>
            <a:pPr algn="l"/>
            <a:r>
              <a:rPr lang="en-US" dirty="0"/>
              <a:t>Utility costs-2</a:t>
            </a:r>
            <a:r>
              <a:rPr lang="en-US" baseline="30000" dirty="0"/>
              <a:t>nd</a:t>
            </a:r>
            <a:r>
              <a:rPr lang="en-US" dirty="0"/>
              <a:t> flowsheet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E609A8-F6DA-442C-AD69-9165A729B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318619"/>
              </p:ext>
            </p:extLst>
          </p:nvPr>
        </p:nvGraphicFramePr>
        <p:xfrm>
          <a:off x="442344" y="1625600"/>
          <a:ext cx="8532837" cy="39776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02050">
                  <a:extLst>
                    <a:ext uri="{9D8B030D-6E8A-4147-A177-3AD203B41FA5}">
                      <a16:colId xmlns:a16="http://schemas.microsoft.com/office/drawing/2014/main" val="330926035"/>
                    </a:ext>
                  </a:extLst>
                </a:gridCol>
                <a:gridCol w="1519310">
                  <a:extLst>
                    <a:ext uri="{9D8B030D-6E8A-4147-A177-3AD203B41FA5}">
                      <a16:colId xmlns:a16="http://schemas.microsoft.com/office/drawing/2014/main" val="4187612483"/>
                    </a:ext>
                  </a:extLst>
                </a:gridCol>
                <a:gridCol w="2055440">
                  <a:extLst>
                    <a:ext uri="{9D8B030D-6E8A-4147-A177-3AD203B41FA5}">
                      <a16:colId xmlns:a16="http://schemas.microsoft.com/office/drawing/2014/main" val="2228329720"/>
                    </a:ext>
                  </a:extLst>
                </a:gridCol>
                <a:gridCol w="1756899">
                  <a:extLst>
                    <a:ext uri="{9D8B030D-6E8A-4147-A177-3AD203B41FA5}">
                      <a16:colId xmlns:a16="http://schemas.microsoft.com/office/drawing/2014/main" val="2002170527"/>
                    </a:ext>
                  </a:extLst>
                </a:gridCol>
                <a:gridCol w="1899138">
                  <a:extLst>
                    <a:ext uri="{9D8B030D-6E8A-4147-A177-3AD203B41FA5}">
                      <a16:colId xmlns:a16="http://schemas.microsoft.com/office/drawing/2014/main" val="329371784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Equipment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Utility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529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</a:t>
                      </a:r>
                    </a:p>
                    <a:p>
                      <a:pPr algn="ctr"/>
                      <a:r>
                        <a:rPr lang="en-US" dirty="0"/>
                        <a:t>(gal/</a:t>
                      </a:r>
                      <a:r>
                        <a:rPr lang="en-US" dirty="0" err="1"/>
                        <a:t>yr</a:t>
                      </a:r>
                      <a:r>
                        <a:rPr lang="en-US" dirty="0"/>
                        <a:t> or </a:t>
                      </a:r>
                      <a:r>
                        <a:rPr lang="en-US" dirty="0" err="1"/>
                        <a:t>lb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yr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(USD/year)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21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Flash 1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Cooling water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(USD/gal)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102,022,395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07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Cooler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907,883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02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179,887,802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804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Reactor 2,4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28,293,924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1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Reactor 3,5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5,004,460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105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(USD/</a:t>
                      </a:r>
                      <a:r>
                        <a:rPr lang="en-US" dirty="0" err="1"/>
                        <a:t>lb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1,832,366,268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4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Reactor 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(USD/</a:t>
                      </a:r>
                      <a:r>
                        <a:rPr lang="en-US" dirty="0" err="1"/>
                        <a:t>lb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8,577,495,772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17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116344"/>
                  </a:ext>
                </a:extLst>
              </a:tr>
            </a:tbl>
          </a:graphicData>
        </a:graphic>
      </p:graphicFrame>
      <p:sp>
        <p:nvSpPr>
          <p:cNvPr id="35" name="Right Brace 34">
            <a:extLst>
              <a:ext uri="{FF2B5EF4-FFF2-40B4-BE49-F238E27FC236}">
                <a16:creationId xmlns:a16="http://schemas.microsoft.com/office/drawing/2014/main" id="{6BB8D93E-20BE-4890-B013-33DAADB0ACDB}"/>
              </a:ext>
            </a:extLst>
          </p:cNvPr>
          <p:cNvSpPr/>
          <p:nvPr/>
        </p:nvSpPr>
        <p:spPr>
          <a:xfrm>
            <a:off x="9077787" y="2690728"/>
            <a:ext cx="533514" cy="16854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B8883-2E20-485E-82E1-A351CEDE0E39}"/>
              </a:ext>
            </a:extLst>
          </p:cNvPr>
          <p:cNvSpPr txBox="1"/>
          <p:nvPr/>
        </p:nvSpPr>
        <p:spPr>
          <a:xfrm>
            <a:off x="9745221" y="3429000"/>
            <a:ext cx="218937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Total: USD/</a:t>
            </a:r>
            <a:r>
              <a:rPr lang="en-US" dirty="0" err="1"/>
              <a:t>yr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300CDF-936D-4092-8D20-9D31DBED2E4C}"/>
              </a:ext>
            </a:extLst>
          </p:cNvPr>
          <p:cNvSpPr txBox="1"/>
          <p:nvPr/>
        </p:nvSpPr>
        <p:spPr>
          <a:xfrm>
            <a:off x="9831685" y="4522793"/>
            <a:ext cx="201645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Total: </a:t>
            </a:r>
          </a:p>
          <a:p>
            <a:r>
              <a:rPr lang="en-US" dirty="0"/>
              <a:t>USD/</a:t>
            </a:r>
            <a:r>
              <a:rPr lang="en-US" dirty="0" err="1"/>
              <a:t>yr</a:t>
            </a:r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1F514E6-21FD-4626-AEB7-9A00AC4522BA}"/>
              </a:ext>
            </a:extLst>
          </p:cNvPr>
          <p:cNvSpPr/>
          <p:nvPr/>
        </p:nvSpPr>
        <p:spPr>
          <a:xfrm>
            <a:off x="9136676" y="4522794"/>
            <a:ext cx="533514" cy="6463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244;p3">
            <a:extLst>
              <a:ext uri="{FF2B5EF4-FFF2-40B4-BE49-F238E27FC236}">
                <a16:creationId xmlns:a16="http://schemas.microsoft.com/office/drawing/2014/main" id="{8896DBEA-6A1C-44DE-ABD7-43C2C625DD59}"/>
              </a:ext>
            </a:extLst>
          </p:cNvPr>
          <p:cNvSpPr txBox="1"/>
          <p:nvPr/>
        </p:nvSpPr>
        <p:spPr>
          <a:xfrm>
            <a:off x="116631" y="6395762"/>
            <a:ext cx="119587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0" i="0" dirty="0">
                <a:latin typeface="+mj-lt"/>
                <a:ea typeface="Arial"/>
                <a:cs typeface="Arial"/>
                <a:sym typeface="Arial"/>
              </a:rPr>
              <a:t>Cost reference: </a:t>
            </a:r>
            <a:r>
              <a:rPr lang="en-US" sz="1200" dirty="0"/>
              <a:t>Table E.1-1 from James M. Douglas. (1988). Conceptual Design of Chemical Processes. McGraw-Hill Book Company. Assume T cooling water=15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 at 1 bar (other operational pressure will be accustomed according to Thermodynamic T-S diagram), Cp=4.2 kJ/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K.mol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(water) and 1.87 kJ/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K.mol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(steam)</a:t>
            </a:r>
            <a:endParaRPr sz="1200" dirty="0">
              <a:latin typeface="+mj-lt"/>
              <a:ea typeface="Twentieth Century"/>
              <a:cs typeface="Twentieth Century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17397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B77C-C37A-4055-87F2-CEEC671C4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97675"/>
            <a:ext cx="6374296" cy="731838"/>
          </a:xfrm>
        </p:spPr>
        <p:txBody>
          <a:bodyPr>
            <a:normAutofit fontScale="90000"/>
          </a:bodyPr>
          <a:lstStyle/>
          <a:p>
            <a:r>
              <a:rPr lang="en-US" dirty="0"/>
              <a:t>Labor Cost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FAD4-E6CB-4C68-B73B-4E98E8D5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4C95F74-FBF8-4C56-AC79-44CC6DAE9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8365" r="7365"/>
          <a:stretch/>
        </p:blipFill>
        <p:spPr>
          <a:xfrm>
            <a:off x="7619998" y="-2"/>
            <a:ext cx="4572002" cy="6858002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166FDF-A47B-44BA-8B1F-9EF65D05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B4FBE-3121-488F-91EB-F240D68206C3}"/>
                  </a:ext>
                </a:extLst>
              </p:cNvPr>
              <p:cNvSpPr/>
              <p:nvPr/>
            </p:nvSpPr>
            <p:spPr>
              <a:xfrm>
                <a:off x="397040" y="1370607"/>
                <a:ext cx="5317959" cy="400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3538"/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kumimoji="1" lang="en-US" altLang="zh-TW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OL</a:t>
                </a:r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.5</m:t>
                    </m:r>
                    <m:sSup>
                      <m:sSup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×(6.29+31.7</m:t>
                        </m:r>
                        <m:sSup>
                          <m:sSup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+0.23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𝑛𝑝</m:t>
                            </m:r>
                          </m:sub>
                        </m:s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endParaRPr kumimoji="1" lang="en-US" altLang="zh-TW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B4FBE-3121-488F-91EB-F240D6820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40" y="1370607"/>
                <a:ext cx="5317959" cy="400174"/>
              </a:xfrm>
              <a:prstGeom prst="rect">
                <a:avLst/>
              </a:prstGeom>
              <a:blipFill>
                <a:blip r:embed="rId3"/>
                <a:stretch>
                  <a:fillRect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8">
            <a:extLst>
              <a:ext uri="{FF2B5EF4-FFF2-40B4-BE49-F238E27FC236}">
                <a16:creationId xmlns:a16="http://schemas.microsoft.com/office/drawing/2014/main" id="{D8CEC6D4-155A-4B84-8225-8A5A411E0AF1}"/>
              </a:ext>
            </a:extLst>
          </p:cNvPr>
          <p:cNvSpPr txBox="1"/>
          <p:nvPr/>
        </p:nvSpPr>
        <p:spPr>
          <a:xfrm>
            <a:off x="795118" y="1796680"/>
            <a:ext cx="2935706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N</a:t>
            </a:r>
            <a:r>
              <a:rPr lang="en-US" altLang="zh-TW" sz="1200" baseline="-25000" dirty="0"/>
              <a:t>OL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#</a:t>
            </a:r>
            <a:r>
              <a:rPr lang="zh-TW" altLang="en-US" sz="1200" dirty="0"/>
              <a:t> </a:t>
            </a:r>
            <a:r>
              <a:rPr lang="en-US" altLang="zh-TW" sz="1200" dirty="0"/>
              <a:t>of operator per shift</a:t>
            </a:r>
          </a:p>
          <a:p>
            <a:r>
              <a:rPr lang="en-US" altLang="zh-TW" sz="1200" dirty="0"/>
              <a:t>P: # of particulate solids handling</a:t>
            </a:r>
          </a:p>
          <a:p>
            <a:r>
              <a:rPr lang="en-US" altLang="zh-TW" sz="1200" dirty="0" err="1"/>
              <a:t>N</a:t>
            </a:r>
            <a:r>
              <a:rPr lang="en-US" altLang="zh-TW" sz="1200" baseline="-25000" dirty="0" err="1"/>
              <a:t>np</a:t>
            </a:r>
            <a:r>
              <a:rPr lang="en-US" altLang="zh-TW" sz="1200" dirty="0"/>
              <a:t>:</a:t>
            </a:r>
            <a:r>
              <a:rPr lang="zh-TW" altLang="en-US" sz="1200" dirty="0"/>
              <a:t> </a:t>
            </a:r>
            <a:r>
              <a:rPr lang="en-US" altLang="zh-TW" sz="1200" dirty="0"/>
              <a:t>#</a:t>
            </a:r>
            <a:r>
              <a:rPr lang="zh-TW" altLang="en-US" sz="1200" dirty="0"/>
              <a:t> </a:t>
            </a:r>
            <a:r>
              <a:rPr lang="en-US" altLang="zh-TW" sz="1200" dirty="0"/>
              <a:t>of non-particulate solids of handling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9ABAE-884B-41DC-A7EC-B08B261C3A7C}"/>
                  </a:ext>
                </a:extLst>
              </p:cNvPr>
              <p:cNvSpPr txBox="1"/>
              <p:nvPr/>
            </p:nvSpPr>
            <p:spPr>
              <a:xfrm>
                <a:off x="795118" y="2616154"/>
                <a:ext cx="4480522" cy="1224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      =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</m:t>
                        </m:r>
                      </m:sub>
                    </m:sSub>
                  </m:oMath>
                </a14:m>
                <a:r>
                  <a:rPr lang="en-US" dirty="0"/>
                  <a:t> = 3</a:t>
                </a:r>
              </a:p>
              <a:p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kumimoji="1" lang="en-US" altLang="zh-TW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OL</a:t>
                </a:r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.5</m:t>
                    </m:r>
                    <m:sSup>
                      <m:sSup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×(6.29+31.7</m:t>
                        </m:r>
                        <m:sSup>
                          <m:sSup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+0.23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sup>
                    </m:sSup>
                  </m:oMath>
                </a14:m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kumimoji="1" lang="en-US" altLang="zh-TW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OL</a:t>
                </a:r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= 30 operators</a:t>
                </a:r>
                <a:endParaRPr kumimoji="1" lang="en-US" altLang="zh-TW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9ABAE-884B-41DC-A7EC-B08B261C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18" y="2616154"/>
                <a:ext cx="4480522" cy="1224822"/>
              </a:xfrm>
              <a:prstGeom prst="rect">
                <a:avLst/>
              </a:prstGeom>
              <a:blipFill>
                <a:blip r:embed="rId4"/>
                <a:stretch>
                  <a:fillRect l="-1088" t="-1990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2E243CA-D9F2-4412-9745-802A43926A5A}"/>
              </a:ext>
            </a:extLst>
          </p:cNvPr>
          <p:cNvSpPr txBox="1"/>
          <p:nvPr/>
        </p:nvSpPr>
        <p:spPr>
          <a:xfrm>
            <a:off x="838200" y="4213654"/>
            <a:ext cx="5034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monthly wage:</a:t>
            </a:r>
          </a:p>
          <a:p>
            <a:r>
              <a:rPr lang="en-US" dirty="0"/>
              <a:t>NT 35,000/person 1 month salary = $1,268 / person</a:t>
            </a:r>
          </a:p>
          <a:p>
            <a:endParaRPr lang="en-US" dirty="0"/>
          </a:p>
          <a:p>
            <a:r>
              <a:rPr lang="en-US" dirty="0"/>
              <a:t>1 year wage:</a:t>
            </a:r>
          </a:p>
          <a:p>
            <a:r>
              <a:rPr lang="en-US" dirty="0"/>
              <a:t>$14,582 x 30 = $437,460/year</a:t>
            </a:r>
          </a:p>
        </p:txBody>
      </p:sp>
    </p:spTree>
    <p:extLst>
      <p:ext uri="{BB962C8B-B14F-4D97-AF65-F5344CB8AC3E}">
        <p14:creationId xmlns:p14="http://schemas.microsoft.com/office/powerpoint/2010/main" val="8425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7DB-14AC-4449-8E07-79F35E65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54" y="452396"/>
            <a:ext cx="6374296" cy="731838"/>
          </a:xfrm>
        </p:spPr>
        <p:txBody>
          <a:bodyPr/>
          <a:lstStyle/>
          <a:p>
            <a:r>
              <a:rPr lang="en-US" sz="4400" dirty="0"/>
              <a:t>Total Calculation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68ABF-A20A-4236-B25D-51337444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800" y="36469"/>
            <a:ext cx="3048000" cy="365125"/>
          </a:xfrm>
        </p:spPr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03137-9D4E-4E76-9071-2E8B31E2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6D2F93A-620B-495D-84E3-3001878F0E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3932" r="17472"/>
          <a:stretch/>
        </p:blipFill>
        <p:spPr>
          <a:xfrm>
            <a:off x="7277100" y="0"/>
            <a:ext cx="4914902" cy="6858002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3B3420-B275-4A17-B263-029E170E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E641C805-B5CB-449E-8D6E-F3DEE0748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313710"/>
              </p:ext>
            </p:extLst>
          </p:nvPr>
        </p:nvGraphicFramePr>
        <p:xfrm>
          <a:off x="762000" y="1127760"/>
          <a:ext cx="6515103" cy="376981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71701">
                  <a:extLst>
                    <a:ext uri="{9D8B030D-6E8A-4147-A177-3AD203B41FA5}">
                      <a16:colId xmlns:a16="http://schemas.microsoft.com/office/drawing/2014/main" val="973961713"/>
                    </a:ext>
                  </a:extLst>
                </a:gridCol>
                <a:gridCol w="2171701">
                  <a:extLst>
                    <a:ext uri="{9D8B030D-6E8A-4147-A177-3AD203B41FA5}">
                      <a16:colId xmlns:a16="http://schemas.microsoft.com/office/drawing/2014/main" val="4211891759"/>
                    </a:ext>
                  </a:extLst>
                </a:gridCol>
                <a:gridCol w="2171701">
                  <a:extLst>
                    <a:ext uri="{9D8B030D-6E8A-4147-A177-3AD203B41FA5}">
                      <a16:colId xmlns:a16="http://schemas.microsoft.com/office/drawing/2014/main" val="166832733"/>
                    </a:ext>
                  </a:extLst>
                </a:gridCol>
              </a:tblGrid>
              <a:tr h="3107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$/Year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Flowsheet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Flowsheet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14406"/>
                  </a:ext>
                </a:extLst>
              </a:tr>
              <a:tr h="3107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Purchase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$1,014,705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$793,870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90170"/>
                  </a:ext>
                </a:extLst>
              </a:tr>
              <a:tr h="3107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Installed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$1,882,115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$1,325,381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985087"/>
                  </a:ext>
                </a:extLst>
              </a:tr>
              <a:tr h="3107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Utilities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$13,247,673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$24,734,910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577114"/>
                  </a:ext>
                </a:extLst>
              </a:tr>
              <a:tr h="3107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Onsite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$16,144,493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$26,854,161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706434"/>
                  </a:ext>
                </a:extLst>
              </a:tr>
              <a:tr h="3107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Offsite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$48,433,479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$80,562,483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946139"/>
                  </a:ext>
                </a:extLst>
              </a:tr>
              <a:tr h="3107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Start-up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$8,072,247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$13,427,081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536647"/>
                  </a:ext>
                </a:extLst>
              </a:tr>
              <a:tr h="3107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Working 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$5,715,151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$9,506,373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90658"/>
                  </a:ext>
                </a:extLst>
              </a:tr>
              <a:tr h="5437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Fixed Capital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$80,722,465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$134,270,805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679748"/>
                  </a:ext>
                </a:extLst>
              </a:tr>
              <a:tr h="5437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Total Capital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$38,101,004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$63,375,819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6035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39117F-CBCD-4839-A2CE-20E370D89D17}"/>
                  </a:ext>
                </a:extLst>
              </p:cNvPr>
              <p:cNvSpPr txBox="1"/>
              <p:nvPr/>
            </p:nvSpPr>
            <p:spPr>
              <a:xfrm>
                <a:off x="761997" y="4998850"/>
                <a:ext cx="6515103" cy="1330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1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Offsite Cost 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zh-TW" sz="11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3 </m:t>
                    </m:r>
                    <m:d>
                      <m:dPr>
                        <m:ctrlP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𝑂𝑛𝑠𝑖𝑡𝑒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𝑐𝑜𝑠𝑡𝑠</m:t>
                        </m:r>
                      </m:e>
                    </m:d>
                  </m:oMath>
                </a14:m>
                <a:endParaRPr lang="en-US" altLang="zh-TW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1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Start-up costs 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0.1 </a:t>
                </a:r>
                <a:r>
                  <a:rPr lang="en-US" altLang="zh-TW" sz="11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FCI</a:t>
                </a:r>
                <a:endParaRPr lang="en-US" altLang="zh-TW" sz="1100" i="1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1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Working capital 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0.15 </a:t>
                </a:r>
                <a:r>
                  <a:rPr lang="en-US" altLang="zh-TW" sz="11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TCI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1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capital investment = </a:t>
                </a:r>
                <a14:m>
                  <m:oMath xmlns:m="http://schemas.openxmlformats.org/officeDocument/2006/math">
                    <m:r>
                      <a:rPr lang="en-US" altLang="zh-TW" sz="11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1.25 </m:t>
                    </m:r>
                    <m:d>
                      <m:dPr>
                        <m:ctrlP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𝑂𝑛𝑠𝑖𝑡𝑒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𝑐𝑜𝑠𝑡𝑠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𝑂𝑓𝑓𝑠𝑖𝑡𝑒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𝑐𝑜𝑠𝑡𝑠</m:t>
                        </m:r>
                      </m:e>
                    </m:d>
                  </m:oMath>
                </a14:m>
                <a:endParaRPr lang="en-US" altLang="zh-TW" sz="1100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1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capital investment</a:t>
                </a:r>
                <a14:m>
                  <m:oMath xmlns:m="http://schemas.openxmlformats.org/officeDocument/2006/math">
                    <m:r>
                      <a:rPr lang="en-US" altLang="zh-TW" sz="11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sz="1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11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2.36 </m:t>
                    </m:r>
                    <m:d>
                      <m:dPr>
                        <m:ctrlP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𝑂𝑛𝑠𝑖𝑡𝑒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sz="11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𝑐𝑜𝑠𝑡𝑠</m:t>
                        </m:r>
                      </m:e>
                    </m:d>
                  </m:oMath>
                </a14:m>
                <a:endParaRPr lang="en-US" altLang="zh-TW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39117F-CBCD-4839-A2CE-20E370D89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7" y="4998850"/>
                <a:ext cx="6515103" cy="1330557"/>
              </a:xfrm>
              <a:prstGeom prst="rect">
                <a:avLst/>
              </a:prstGeom>
              <a:blipFill>
                <a:blip r:embed="rId3"/>
                <a:stretch>
                  <a:fillRect b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635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7DB-14AC-4449-8E07-79F35E65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54" y="452396"/>
            <a:ext cx="6374296" cy="731838"/>
          </a:xfrm>
        </p:spPr>
        <p:txBody>
          <a:bodyPr>
            <a:normAutofit/>
          </a:bodyPr>
          <a:lstStyle/>
          <a:p>
            <a:r>
              <a:rPr lang="en-US" dirty="0"/>
              <a:t>Profitability</a:t>
            </a:r>
            <a:r>
              <a:rPr lang="en-US" sz="4400" dirty="0"/>
              <a:t> Calculation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68ABF-A20A-4236-B25D-51337444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800" y="36469"/>
            <a:ext cx="3048000" cy="365125"/>
          </a:xfrm>
        </p:spPr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03137-9D4E-4E76-9071-2E8B31E2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3B3420-B275-4A17-B263-029E170E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9C381887-AF06-49B7-9752-3089C3E22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694714"/>
              </p:ext>
            </p:extLst>
          </p:nvPr>
        </p:nvGraphicFramePr>
        <p:xfrm>
          <a:off x="177801" y="1235036"/>
          <a:ext cx="7656384" cy="2560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2128">
                  <a:extLst>
                    <a:ext uri="{9D8B030D-6E8A-4147-A177-3AD203B41FA5}">
                      <a16:colId xmlns:a16="http://schemas.microsoft.com/office/drawing/2014/main" val="973961713"/>
                    </a:ext>
                  </a:extLst>
                </a:gridCol>
                <a:gridCol w="2552128">
                  <a:extLst>
                    <a:ext uri="{9D8B030D-6E8A-4147-A177-3AD203B41FA5}">
                      <a16:colId xmlns:a16="http://schemas.microsoft.com/office/drawing/2014/main" val="4211891759"/>
                    </a:ext>
                  </a:extLst>
                </a:gridCol>
                <a:gridCol w="2552128">
                  <a:extLst>
                    <a:ext uri="{9D8B030D-6E8A-4147-A177-3AD203B41FA5}">
                      <a16:colId xmlns:a16="http://schemas.microsoft.com/office/drawing/2014/main" val="166832733"/>
                    </a:ext>
                  </a:extLst>
                </a:gridCol>
              </a:tblGrid>
              <a:tr h="3602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$/Year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Flowsheet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Flowsheet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14406"/>
                  </a:ext>
                </a:extLst>
              </a:tr>
              <a:tr h="3602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$674,300,000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$652,100,000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90170"/>
                  </a:ext>
                </a:extLst>
              </a:tr>
              <a:tr h="3602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Production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$57,000,972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$61,184,836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985087"/>
                  </a:ext>
                </a:extLst>
              </a:tr>
              <a:tr h="3602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Gross profit before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$617,299,028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$590,915,164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577114"/>
                  </a:ext>
                </a:extLst>
              </a:tr>
              <a:tr h="3602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Depreciation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$2,922,153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$4,860,603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706434"/>
                  </a:ext>
                </a:extLst>
              </a:tr>
              <a:tr h="3602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Profit after 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$509,932,806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$486,425,286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946139"/>
                  </a:ext>
                </a:extLst>
              </a:tr>
              <a:tr h="3602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Cash 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$512,924,959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$491,285,889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53664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988423B-0708-4AAA-8848-09D4CAD7151E}"/>
              </a:ext>
            </a:extLst>
          </p:cNvPr>
          <p:cNvSpPr txBox="1"/>
          <p:nvPr/>
        </p:nvSpPr>
        <p:spPr>
          <a:xfrm>
            <a:off x="177800" y="3846158"/>
            <a:ext cx="199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Tax Taiwan: 17%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7">
                <a:extLst>
                  <a:ext uri="{FF2B5EF4-FFF2-40B4-BE49-F238E27FC236}">
                    <a16:creationId xmlns:a16="http://schemas.microsoft.com/office/drawing/2014/main" id="{53C86226-FDCA-4CD3-9818-A8D37968AEDD}"/>
                  </a:ext>
                </a:extLst>
              </p:cNvPr>
              <p:cNvSpPr txBox="1"/>
              <p:nvPr/>
            </p:nvSpPr>
            <p:spPr>
              <a:xfrm>
                <a:off x="216659" y="4266292"/>
                <a:ext cx="8334217" cy="23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Revenue </a:t>
                </a:r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𝑀𝑀𝐻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𝑃𝑟𝑜𝑑𝑢𝑐𝑒𝑑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𝑃𝑟𝑖𝑐𝑒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𝑀𝑀𝐻</m:t>
                    </m:r>
                  </m:oMath>
                </a14:m>
                <a:endParaRPr lang="en-US" altLang="zh-TW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production cost</a:t>
                </a:r>
                <a14:m>
                  <m:oMath xmlns:m="http://schemas.openxmlformats.org/officeDocument/2006/math">
                    <m:r>
                      <a:rPr lang="en-US" altLang="zh-TW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=1.03 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𝑅𝑎𝑤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𝑚𝑎𝑡𝑒𝑟𝑖𝑎𝑙𝑠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𝑈𝑡𝑖𝑙𝑖𝑡𝑖𝑒𝑠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2.13× 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𝑂𝑝𝑒𝑟𝑎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𝑡𝑖𝑛𝑔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𝑙𝑎𝑏𝑜𝑟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𝑐𝑜𝑠𝑡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0.1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03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𝐹𝑖𝑥𝑒𝑑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𝐶𝑎𝑝𝑖𝑡𝑎𝑙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𝐼𝑛𝑣𝑒𝑠𝑡𝑚𝑒𝑛𝑡</m:t>
                        </m:r>
                      </m:e>
                    </m:d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+0.025 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𝑅𝑒𝑣𝑒𝑛𝑢𝑒</m:t>
                        </m:r>
                      </m:e>
                    </m:d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Gross Profit before taxes </a:t>
                </a:r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𝑅𝑒𝑣𝑒𝑛𝑢𝑒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−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𝑇𝑜𝑡𝑎𝑙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𝑃𝑟𝑜𝑑𝑢𝑐𝑡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𝐶𝑜𝑠𝑡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Depreciation </a:t>
                </a:r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zh-TW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0.181 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𝑂𝑛𝑠𝑖𝑡𝑒</m:t>
                        </m:r>
                      </m:e>
                    </m:d>
                  </m:oMath>
                </a14:m>
                <a:endParaRPr lang="en-US" altLang="zh-TW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Profit after taxes </a:t>
                </a:r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1 −0.17) 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𝑝𝑟𝑜𝑓𝑖𝑡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𝑏𝑒𝑓𝑜𝑟𝑒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𝑡𝑎𝑥𝑒𝑠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−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𝐷𝑒𝑝𝑟𝑒𝑐𝑖𝑎𝑡𝑖𝑜𝑛</m:t>
                    </m:r>
                    <m:r>
                      <a:rPr lang="en-US" altLang="zh-TW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endParaRPr lang="en-US" altLang="zh-TW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Cash flow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𝑃𝑟𝑜𝑓𝑖𝑡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𝑎𝑓𝑡𝑒𝑟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𝑡𝑎𝑥𝑒𝑠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altLang="zh-TW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𝐷𝑒𝑝𝑟𝑖𝑐𝑖𝑎𝑡𝑖𝑜𝑛</m:t>
                    </m:r>
                  </m:oMath>
                </a14:m>
                <a:endParaRPr lang="en-US" altLang="zh-TW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字方塊 17">
                <a:extLst>
                  <a:ext uri="{FF2B5EF4-FFF2-40B4-BE49-F238E27FC236}">
                    <a16:creationId xmlns:a16="http://schemas.microsoft.com/office/drawing/2014/main" id="{53C86226-FDCA-4CD3-9818-A8D37968A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59" y="4266292"/>
                <a:ext cx="8334217" cy="2301977"/>
              </a:xfrm>
              <a:prstGeom prst="rect">
                <a:avLst/>
              </a:prstGeom>
              <a:blipFill>
                <a:blip r:embed="rId2"/>
                <a:stretch>
                  <a:fillRect l="-512" t="-1592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B3844D02-46E3-4F28-9A92-9CB91C1839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6383" r="12451"/>
          <a:stretch/>
        </p:blipFill>
        <p:spPr>
          <a:xfrm>
            <a:off x="7620000" y="0"/>
            <a:ext cx="4572001" cy="6858000"/>
          </a:xfrm>
        </p:spPr>
      </p:pic>
    </p:spTree>
    <p:extLst>
      <p:ext uri="{BB962C8B-B14F-4D97-AF65-F5344CB8AC3E}">
        <p14:creationId xmlns:p14="http://schemas.microsoft.com/office/powerpoint/2010/main" val="223062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9525-ACEF-4DCD-9D91-5DC48DA5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9" y="401594"/>
            <a:ext cx="10668000" cy="762000"/>
          </a:xfrm>
        </p:spPr>
        <p:txBody>
          <a:bodyPr/>
          <a:lstStyle/>
          <a:p>
            <a:r>
              <a:rPr lang="en-US" dirty="0"/>
              <a:t>Process Flow Diagram Flowsheet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49197-8292-4C65-8530-AB42BFA9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A94F80-008E-420B-8E0D-0A65F12AB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5" t="29408" r="6250" b="16386"/>
          <a:stretch/>
        </p:blipFill>
        <p:spPr>
          <a:xfrm>
            <a:off x="208783" y="1255486"/>
            <a:ext cx="11731716" cy="4976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6B4008-A6AD-444C-B629-3D15F97FC5F3}"/>
              </a:ext>
            </a:extLst>
          </p:cNvPr>
          <p:cNvSpPr txBox="1"/>
          <p:nvPr/>
        </p:nvSpPr>
        <p:spPr>
          <a:xfrm>
            <a:off x="4635500" y="5080000"/>
            <a:ext cx="55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H2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B9B308-D482-4B15-AA59-994CDA302FEB}"/>
              </a:ext>
            </a:extLst>
          </p:cNvPr>
          <p:cNvCxnSpPr>
            <a:endCxn id="14" idx="3"/>
          </p:cNvCxnSpPr>
          <p:nvPr/>
        </p:nvCxnSpPr>
        <p:spPr>
          <a:xfrm>
            <a:off x="4914900" y="5218499"/>
            <a:ext cx="2794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E4C00B-C5C1-4A7E-B6A8-375F6DC337EC}"/>
              </a:ext>
            </a:extLst>
          </p:cNvPr>
          <p:cNvCxnSpPr/>
          <p:nvPr/>
        </p:nvCxnSpPr>
        <p:spPr>
          <a:xfrm flipV="1">
            <a:off x="5194300" y="4826000"/>
            <a:ext cx="0" cy="39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413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7DB-14AC-4449-8E07-79F35E65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401594"/>
            <a:ext cx="6374296" cy="731838"/>
          </a:xfrm>
        </p:spPr>
        <p:txBody>
          <a:bodyPr>
            <a:normAutofit/>
          </a:bodyPr>
          <a:lstStyle/>
          <a:p>
            <a:r>
              <a:rPr lang="en-US" u="sng" dirty="0"/>
              <a:t>Return of Investment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68ABF-A20A-4236-B25D-51337444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800" y="36469"/>
            <a:ext cx="3048000" cy="365125"/>
          </a:xfrm>
        </p:spPr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03137-9D4E-4E76-9071-2E8B31E2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3B3420-B275-4A17-B263-029E170E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DAB241D-10D3-498F-8C83-0CF3E4399A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4872" t="532" r="26066" b="-532"/>
          <a:stretch/>
        </p:blipFill>
        <p:spPr>
          <a:xfrm>
            <a:off x="7632357" y="0"/>
            <a:ext cx="4572002" cy="68580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7E8931-EC0E-46AD-8717-35CA09B1970C}"/>
                  </a:ext>
                </a:extLst>
              </p:cNvPr>
              <p:cNvSpPr txBox="1"/>
              <p:nvPr/>
            </p:nvSpPr>
            <p:spPr>
              <a:xfrm>
                <a:off x="177800" y="1163594"/>
                <a:ext cx="3843866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Annual percent return on investment before taxes</a:t>
                </a:r>
              </a:p>
              <a:p>
                <a:pPr algn="ctr"/>
                <a:r>
                  <a:rPr lang="en-US" dirty="0" err="1"/>
                  <a:t>r</a:t>
                </a:r>
                <a:r>
                  <a:rPr lang="en-US" baseline="-25000" dirty="0" err="1"/>
                  <a:t>b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7E8931-EC0E-46AD-8717-35CA09B1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163594"/>
                <a:ext cx="3843866" cy="976614"/>
              </a:xfrm>
              <a:prstGeom prst="rect">
                <a:avLst/>
              </a:prstGeom>
              <a:blipFill>
                <a:blip r:embed="rId3"/>
                <a:stretch>
                  <a:fillRect l="-634" t="-18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0BC39F-A7AA-439E-AE96-AA1B3DD3448A}"/>
                  </a:ext>
                </a:extLst>
              </p:cNvPr>
              <p:cNvSpPr txBox="1"/>
              <p:nvPr/>
            </p:nvSpPr>
            <p:spPr>
              <a:xfrm>
                <a:off x="4089399" y="1163594"/>
                <a:ext cx="4013201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Annual percent return on investment after taxes</a:t>
                </a:r>
              </a:p>
              <a:p>
                <a:pPr algn="ctr"/>
                <a:r>
                  <a:rPr lang="en-US" dirty="0" err="1"/>
                  <a:t>r</a:t>
                </a:r>
                <a:r>
                  <a:rPr lang="en-US" baseline="-25000" dirty="0" err="1"/>
                  <a:t>a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0BC39F-A7AA-439E-AE96-AA1B3DD34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399" y="1163594"/>
                <a:ext cx="4013201" cy="976614"/>
              </a:xfrm>
              <a:prstGeom prst="rect">
                <a:avLst/>
              </a:prstGeom>
              <a:blipFill>
                <a:blip r:embed="rId4"/>
                <a:stretch>
                  <a:fillRect l="-608" t="-18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E3250668-AD42-4F15-8116-8D24EAA7D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707470"/>
              </p:ext>
            </p:extLst>
          </p:nvPr>
        </p:nvGraphicFramePr>
        <p:xfrm>
          <a:off x="177800" y="2316480"/>
          <a:ext cx="7454556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84852">
                  <a:extLst>
                    <a:ext uri="{9D8B030D-6E8A-4147-A177-3AD203B41FA5}">
                      <a16:colId xmlns:a16="http://schemas.microsoft.com/office/drawing/2014/main" val="388484488"/>
                    </a:ext>
                  </a:extLst>
                </a:gridCol>
                <a:gridCol w="2484852">
                  <a:extLst>
                    <a:ext uri="{9D8B030D-6E8A-4147-A177-3AD203B41FA5}">
                      <a16:colId xmlns:a16="http://schemas.microsoft.com/office/drawing/2014/main" val="3637991084"/>
                    </a:ext>
                  </a:extLst>
                </a:gridCol>
                <a:gridCol w="2484852">
                  <a:extLst>
                    <a:ext uri="{9D8B030D-6E8A-4147-A177-3AD203B41FA5}">
                      <a16:colId xmlns:a16="http://schemas.microsoft.com/office/drawing/2014/main" val="1005786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Flowsheet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Flowsheet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85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077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767.53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9887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4">
                <a:extLst>
                  <a:ext uri="{FF2B5EF4-FFF2-40B4-BE49-F238E27FC236}">
                    <a16:creationId xmlns:a16="http://schemas.microsoft.com/office/drawing/2014/main" id="{3B3D5F9C-29E0-4250-9E5A-EE8103C61785}"/>
                  </a:ext>
                </a:extLst>
              </p:cNvPr>
              <p:cNvSpPr txBox="1"/>
              <p:nvPr/>
            </p:nvSpPr>
            <p:spPr>
              <a:xfrm>
                <a:off x="206701" y="4714269"/>
                <a:ext cx="7055936" cy="49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Pay Out Time (year) </a:t>
                </a:r>
                <a:r>
                  <a:rPr lang="en-US" altLang="zh-TW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𝐹𝑖𝑥𝑒𝑑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𝐶𝑎𝑝𝑖𝑡𝑎𝑙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𝑆𝑡𝑎𝑟𝑡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𝑢𝑝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𝐶𝑎𝑠h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𝐹𝑙𝑜𝑤</m:t>
                        </m:r>
                      </m:den>
                    </m:f>
                  </m:oMath>
                </a14:m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字方塊 24">
                <a:extLst>
                  <a:ext uri="{FF2B5EF4-FFF2-40B4-BE49-F238E27FC236}">
                    <a16:creationId xmlns:a16="http://schemas.microsoft.com/office/drawing/2014/main" id="{3B3D5F9C-29E0-4250-9E5A-EE8103C61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01" y="4714269"/>
                <a:ext cx="7055936" cy="495585"/>
              </a:xfrm>
              <a:prstGeom prst="rect">
                <a:avLst/>
              </a:prstGeom>
              <a:blipFill>
                <a:blip r:embed="rId5"/>
                <a:stretch>
                  <a:fillRect l="-605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C47F02E8-C601-4513-A687-E884B3DD6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27714"/>
              </p:ext>
            </p:extLst>
          </p:nvPr>
        </p:nvGraphicFramePr>
        <p:xfrm>
          <a:off x="153124" y="5358939"/>
          <a:ext cx="7454556" cy="73706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27278">
                  <a:extLst>
                    <a:ext uri="{9D8B030D-6E8A-4147-A177-3AD203B41FA5}">
                      <a16:colId xmlns:a16="http://schemas.microsoft.com/office/drawing/2014/main" val="2692438888"/>
                    </a:ext>
                  </a:extLst>
                </a:gridCol>
                <a:gridCol w="3727278">
                  <a:extLst>
                    <a:ext uri="{9D8B030D-6E8A-4147-A177-3AD203B41FA5}">
                      <a16:colId xmlns:a16="http://schemas.microsoft.com/office/drawing/2014/main" val="1543434183"/>
                    </a:ext>
                  </a:extLst>
                </a:gridCol>
              </a:tblGrid>
              <a:tr h="34867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Flowsheet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0.1731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353010"/>
                  </a:ext>
                </a:extLst>
              </a:tr>
              <a:tr h="37130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Flowsheet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743296"/>
                  </a:ext>
                </a:extLst>
              </a:tr>
            </a:tbl>
          </a:graphicData>
        </a:graphic>
      </p:graphicFrame>
      <p:sp>
        <p:nvSpPr>
          <p:cNvPr id="26" name="Title 1">
            <a:extLst>
              <a:ext uri="{FF2B5EF4-FFF2-40B4-BE49-F238E27FC236}">
                <a16:creationId xmlns:a16="http://schemas.microsoft.com/office/drawing/2014/main" id="{28C6890A-3A0D-4B0F-B95A-91DCF1BE101B}"/>
              </a:ext>
            </a:extLst>
          </p:cNvPr>
          <p:cNvSpPr txBox="1">
            <a:spLocks/>
          </p:cNvSpPr>
          <p:nvPr/>
        </p:nvSpPr>
        <p:spPr>
          <a:xfrm>
            <a:off x="186794" y="3880210"/>
            <a:ext cx="6374296" cy="7318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Pay Out Time</a:t>
            </a:r>
          </a:p>
        </p:txBody>
      </p:sp>
    </p:spTree>
    <p:extLst>
      <p:ext uri="{BB962C8B-B14F-4D97-AF65-F5344CB8AC3E}">
        <p14:creationId xmlns:p14="http://schemas.microsoft.com/office/powerpoint/2010/main" val="5934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1793-D4BB-4638-96EE-6A849BC7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2" y="2432886"/>
            <a:ext cx="6374296" cy="731838"/>
          </a:xfrm>
        </p:spPr>
        <p:txBody>
          <a:bodyPr>
            <a:noAutofit/>
          </a:bodyPr>
          <a:lstStyle/>
          <a:p>
            <a:r>
              <a:rPr lang="en-US" sz="8000" dirty="0"/>
              <a:t>DCFROR</a:t>
            </a:r>
            <a:br>
              <a:rPr lang="en-US" sz="8000" dirty="0"/>
            </a:br>
            <a:r>
              <a:rPr lang="en-US" sz="4800" dirty="0"/>
              <a:t>(Discounted Cash Flow Rate of Return)</a:t>
            </a:r>
            <a:endParaRPr lang="en-US" sz="8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7362F-06F4-4254-9DE3-992F0CE5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B4BCB-2D50-4AF2-9B06-9097F110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35D4BF2-67FC-4183-93A5-81B11589DC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6083" r="36083"/>
          <a:stretch>
            <a:fillRect/>
          </a:stretch>
        </p:blipFill>
        <p:spPr/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CAEDF5-0022-4E3D-AE6C-32EAE495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11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8811B-FFAC-4223-9AB0-97EF2118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735" y="36469"/>
            <a:ext cx="3048000" cy="365125"/>
          </a:xfrm>
        </p:spPr>
        <p:txBody>
          <a:bodyPr/>
          <a:lstStyle/>
          <a:p>
            <a:r>
              <a:rPr lang="en-US" dirty="0"/>
              <a:t>2/1/20XX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ED78B-B480-477F-BD0C-57399AD8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681" y="60325"/>
            <a:ext cx="1890584" cy="705794"/>
          </a:xfrm>
        </p:spPr>
        <p:txBody>
          <a:bodyPr/>
          <a:lstStyle/>
          <a:p>
            <a:fld id="{D643A852-0206-46AC-B0EB-645612933129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E1FEDFA-FB26-4CB8-8ADA-09B8C6D5067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49830121"/>
              </p:ext>
            </p:extLst>
          </p:nvPr>
        </p:nvGraphicFramePr>
        <p:xfrm>
          <a:off x="1118635" y="60325"/>
          <a:ext cx="10093410" cy="66753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8682">
                  <a:extLst>
                    <a:ext uri="{9D8B030D-6E8A-4147-A177-3AD203B41FA5}">
                      <a16:colId xmlns:a16="http://schemas.microsoft.com/office/drawing/2014/main" val="2008941793"/>
                    </a:ext>
                  </a:extLst>
                </a:gridCol>
                <a:gridCol w="2018682">
                  <a:extLst>
                    <a:ext uri="{9D8B030D-6E8A-4147-A177-3AD203B41FA5}">
                      <a16:colId xmlns:a16="http://schemas.microsoft.com/office/drawing/2014/main" val="2288092985"/>
                    </a:ext>
                  </a:extLst>
                </a:gridCol>
                <a:gridCol w="2018682">
                  <a:extLst>
                    <a:ext uri="{9D8B030D-6E8A-4147-A177-3AD203B41FA5}">
                      <a16:colId xmlns:a16="http://schemas.microsoft.com/office/drawing/2014/main" val="3248589791"/>
                    </a:ext>
                  </a:extLst>
                </a:gridCol>
                <a:gridCol w="2018682">
                  <a:extLst>
                    <a:ext uri="{9D8B030D-6E8A-4147-A177-3AD203B41FA5}">
                      <a16:colId xmlns:a16="http://schemas.microsoft.com/office/drawing/2014/main" val="799432020"/>
                    </a:ext>
                  </a:extLst>
                </a:gridCol>
                <a:gridCol w="2018682">
                  <a:extLst>
                    <a:ext uri="{9D8B030D-6E8A-4147-A177-3AD203B41FA5}">
                      <a16:colId xmlns:a16="http://schemas.microsoft.com/office/drawing/2014/main" val="152788453"/>
                    </a:ext>
                  </a:extLst>
                </a:gridCol>
              </a:tblGrid>
              <a:tr h="278313">
                <a:tc>
                  <a:txBody>
                    <a:bodyPr/>
                    <a:lstStyle/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Flowsheet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Flowsheet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8254"/>
                  </a:ext>
                </a:extLst>
              </a:tr>
              <a:tr h="253928">
                <a:tc>
                  <a:txBody>
                    <a:bodyPr/>
                    <a:lstStyle/>
                    <a:p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en-US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0.876665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en-US" sz="1200" b="1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0.691084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972589"/>
                  </a:ext>
                </a:extLst>
              </a:tr>
              <a:tr h="253928">
                <a:tc>
                  <a:txBody>
                    <a:bodyPr/>
                    <a:lstStyle/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Discount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Discount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006518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8,072,247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13,427,081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8.1783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161793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32,288,986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53,708,322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4.8361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860515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32,288,986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53,708,322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2.8598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854176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8,072,247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13,427,081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87588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5,715,151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9,506,373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924683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Start-Up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8,072,247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13,427,081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54380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456,188,661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568,782,044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66776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Cash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Cash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606939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307,712,975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294,771,533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757557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461,569,463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442,157,300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736530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487,212,211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466,721,595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92251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512,854,959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491,285,889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321918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512,854,959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491,285,889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783674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512,854,959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491,285,889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489030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512,854,959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491,285,889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51697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512,854,959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491,285,889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065389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512,854,959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491,285,889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85875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512,854,959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491,285,889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41785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Capital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5,715,151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9,506,373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435975"/>
                  </a:ext>
                </a:extLst>
              </a:tr>
              <a:tr h="27831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Salvage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2,421,674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4,028,124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143401"/>
                  </a:ext>
                </a:extLst>
              </a:tr>
              <a:tr h="28214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456,188,661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568,781,081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399885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30553-A6E9-4F0A-B121-C1CC4676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317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196BBA-B609-4FFD-A5EA-07323F89B3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98" r="1269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48CA09-0617-4D0B-8DFD-74DD02A7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D6378-A260-4F28-B13F-1834ABB6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4B2B1-E50E-4623-AC33-53B7796B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F88851-1EFB-41E4-917C-37FF8C92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05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CA30-F6E2-47C2-900F-719DE974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34907"/>
            <a:ext cx="10668000" cy="762000"/>
          </a:xfrm>
        </p:spPr>
        <p:txBody>
          <a:bodyPr/>
          <a:lstStyle/>
          <a:p>
            <a:pPr algn="ctr"/>
            <a:r>
              <a:rPr lang="en-US" dirty="0"/>
              <a:t>Comparison of Design 1 &amp;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40231-D683-42D3-9891-5312069E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909A0-7A42-41C7-97E0-6593D27B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1629D-416B-40B3-9B13-BE1D733812BA}"/>
              </a:ext>
            </a:extLst>
          </p:cNvPr>
          <p:cNvSpPr txBox="1"/>
          <p:nvPr/>
        </p:nvSpPr>
        <p:spPr>
          <a:xfrm>
            <a:off x="0" y="978928"/>
            <a:ext cx="246097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Design Point of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6529B-FB84-4021-89C0-F0D80FBBC5C8}"/>
              </a:ext>
            </a:extLst>
          </p:cNvPr>
          <p:cNvSpPr txBox="1"/>
          <p:nvPr/>
        </p:nvSpPr>
        <p:spPr>
          <a:xfrm>
            <a:off x="0" y="4083830"/>
            <a:ext cx="286702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Economic Point of View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A462D0B-0B4E-45E6-8F2B-751AEF49A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823462"/>
              </p:ext>
            </p:extLst>
          </p:nvPr>
        </p:nvGraphicFramePr>
        <p:xfrm>
          <a:off x="3121026" y="4083830"/>
          <a:ext cx="8127999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9256644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544649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72171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Flowsheet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Flowsheet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31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Capital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$38,101,004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$63,375,819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40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Production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$57,000,972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$61,184,836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12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ROI (</a:t>
                      </a:r>
                      <a:r>
                        <a:rPr lang="en-US" dirty="0" err="1"/>
                        <a:t>rb,ra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1620, 1338.4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932.4, 767.53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0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Payout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0.1731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0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DCFROR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294517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17BFBF00-9C53-45A7-A76A-1D06161BA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6963"/>
              </p:ext>
            </p:extLst>
          </p:nvPr>
        </p:nvGraphicFramePr>
        <p:xfrm>
          <a:off x="3121027" y="978928"/>
          <a:ext cx="8127999" cy="25958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06179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943887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35833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Flowsheet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Flowsheet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56204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Reactor 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1597.86 L (CSTR)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254.38 L (CSTR)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893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4586.98 (PFRs)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4586.98 (PFRs)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1482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Distillation Tower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1: 16 stages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 stages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0337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2: 21 stages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3222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3: 25 stages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3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EG produced (ton/</a:t>
                      </a:r>
                      <a:r>
                        <a:rPr lang="en-US" dirty="0" err="1"/>
                        <a:t>yr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6,872,400 (100 w%)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7,286,400 (99w%)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6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119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Sunset silhouette of scaffolding in construction site">
            <a:extLst>
              <a:ext uri="{FF2B5EF4-FFF2-40B4-BE49-F238E27FC236}">
                <a16:creationId xmlns:a16="http://schemas.microsoft.com/office/drawing/2014/main" id="{EC816B03-71E6-46A9-A140-DC6CB86F36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5726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1354FB-05FF-4625-B089-EECB0792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813F1349-1355-486C-8AD4-41A5698F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3491981-D849-4D86-A09C-E514839E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18764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9525-ACEF-4DCD-9D91-5DC48DA5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79" y="401594"/>
            <a:ext cx="10668000" cy="762000"/>
          </a:xfrm>
        </p:spPr>
        <p:txBody>
          <a:bodyPr/>
          <a:lstStyle/>
          <a:p>
            <a:r>
              <a:rPr lang="en-US" dirty="0"/>
              <a:t>Process Flow Diagram Flowsheet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49197-8292-4C65-8530-AB42BFA9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6C6312-E6E2-406B-9599-34907678B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9" t="26848" r="7022" b="16652"/>
          <a:stretch/>
        </p:blipFill>
        <p:spPr>
          <a:xfrm>
            <a:off x="385270" y="1306286"/>
            <a:ext cx="11421459" cy="5150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0143A9-13E7-4DA7-8580-8B9D881C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59" t="71751" r="18885" b="23219"/>
          <a:stretch/>
        </p:blipFill>
        <p:spPr>
          <a:xfrm>
            <a:off x="2090057" y="3924888"/>
            <a:ext cx="682171" cy="458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CE178A-DAD5-4DE0-8345-B4C7B8B3F4DF}"/>
              </a:ext>
            </a:extLst>
          </p:cNvPr>
          <p:cNvSpPr txBox="1"/>
          <p:nvPr/>
        </p:nvSpPr>
        <p:spPr>
          <a:xfrm>
            <a:off x="3937000" y="5156200"/>
            <a:ext cx="55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H2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C12336-DBF3-4755-AA0F-28A139E4670B}"/>
              </a:ext>
            </a:extLst>
          </p:cNvPr>
          <p:cNvCxnSpPr>
            <a:cxnSpLocks/>
          </p:cNvCxnSpPr>
          <p:nvPr/>
        </p:nvCxnSpPr>
        <p:spPr>
          <a:xfrm>
            <a:off x="4254500" y="5310088"/>
            <a:ext cx="3429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E15F9-D440-4437-A0E6-0E405D0B7910}"/>
              </a:ext>
            </a:extLst>
          </p:cNvPr>
          <p:cNvCxnSpPr/>
          <p:nvPr/>
        </p:nvCxnSpPr>
        <p:spPr>
          <a:xfrm flipV="1">
            <a:off x="4597400" y="4902200"/>
            <a:ext cx="0" cy="39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5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10668000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Reactor 1 : producing DMO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F6329-6504-40C7-84A0-7B5A0B047D83}"/>
              </a:ext>
            </a:extLst>
          </p:cNvPr>
          <p:cNvSpPr/>
          <p:nvPr/>
        </p:nvSpPr>
        <p:spPr>
          <a:xfrm>
            <a:off x="337624" y="966646"/>
            <a:ext cx="11529435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8CF3A1-3249-4B0A-9317-F35AB8B1A42E}"/>
              </a:ext>
            </a:extLst>
          </p:cNvPr>
          <p:cNvSpPr/>
          <p:nvPr/>
        </p:nvSpPr>
        <p:spPr>
          <a:xfrm>
            <a:off x="350176" y="3873629"/>
            <a:ext cx="11529434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2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A8D00F0-7A44-4D49-A6CD-EA9860557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4" t="26433" r="67628" b="54176"/>
          <a:stretch/>
        </p:blipFill>
        <p:spPr>
          <a:xfrm>
            <a:off x="364170" y="2009660"/>
            <a:ext cx="2107052" cy="1640045"/>
          </a:xfrm>
          <a:prstGeom prst="rect">
            <a:avLst/>
          </a:prstGeom>
        </p:spPr>
      </p:pic>
      <p:sp>
        <p:nvSpPr>
          <p:cNvPr id="62" name="Google Shape;588;p6">
            <a:extLst>
              <a:ext uri="{FF2B5EF4-FFF2-40B4-BE49-F238E27FC236}">
                <a16:creationId xmlns:a16="http://schemas.microsoft.com/office/drawing/2014/main" id="{7F218B40-B435-4974-AB9C-9BB500BFA8A8}"/>
              </a:ext>
            </a:extLst>
          </p:cNvPr>
          <p:cNvSpPr txBox="1"/>
          <p:nvPr/>
        </p:nvSpPr>
        <p:spPr>
          <a:xfrm>
            <a:off x="387129" y="1924309"/>
            <a:ext cx="193454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8000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MN</a:t>
            </a:r>
          </a:p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1000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6000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CO</a:t>
            </a:r>
            <a:endParaRPr sz="1300" dirty="0">
              <a:solidFill>
                <a:schemeClr val="accent6">
                  <a:lumMod val="75000"/>
                </a:schemeClr>
              </a:solidFill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76E066-0643-4DCD-BD06-C1C901435635}"/>
              </a:ext>
            </a:extLst>
          </p:cNvPr>
          <p:cNvSpPr txBox="1"/>
          <p:nvPr/>
        </p:nvSpPr>
        <p:spPr>
          <a:xfrm>
            <a:off x="1739845" y="1379458"/>
            <a:ext cx="15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-174.3℃, 5 bar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16294.5 kg/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100w% CO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AB2BB8-6EE4-48A7-BF03-575549D3C053}"/>
              </a:ext>
            </a:extLst>
          </p:cNvPr>
          <p:cNvSpPr txBox="1"/>
          <p:nvPr/>
        </p:nvSpPr>
        <p:spPr>
          <a:xfrm>
            <a:off x="2471222" y="2440761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129℃, 5 bar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31294.5 kg/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24.66w% DMO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59.54w% CO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15.73w% NO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0.07w% MN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D384D9-65E5-4A60-817B-6464205CB0CC}"/>
              </a:ext>
            </a:extLst>
          </p:cNvPr>
          <p:cNvSpPr txBox="1"/>
          <p:nvPr/>
        </p:nvSpPr>
        <p:spPr>
          <a:xfrm>
            <a:off x="3782692" y="2141533"/>
            <a:ext cx="2085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 : 129℃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: 5 bar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Duty: 4710.65 kW</a:t>
            </a:r>
          </a:p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Volume: 1597.86 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7E3392-B7E8-409F-9437-C9A646F4B5B7}"/>
              </a:ext>
            </a:extLst>
          </p:cNvPr>
          <p:cNvCxnSpPr/>
          <p:nvPr/>
        </p:nvCxnSpPr>
        <p:spPr>
          <a:xfrm>
            <a:off x="3629461" y="1694666"/>
            <a:ext cx="0" cy="195503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0B23ACE-9C7F-4A15-A62B-F077798B146C}"/>
              </a:ext>
            </a:extLst>
          </p:cNvPr>
          <p:cNvSpPr/>
          <p:nvPr/>
        </p:nvSpPr>
        <p:spPr>
          <a:xfrm>
            <a:off x="3769380" y="1694666"/>
            <a:ext cx="1843620" cy="33112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D8EE6B3-CE75-4723-A2DC-92032BAD315C}"/>
              </a:ext>
            </a:extLst>
          </p:cNvPr>
          <p:cNvCxnSpPr/>
          <p:nvPr/>
        </p:nvCxnSpPr>
        <p:spPr>
          <a:xfrm>
            <a:off x="5739102" y="1694665"/>
            <a:ext cx="0" cy="195503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A633486-01C3-4484-AC9B-F680D16FDCF6}"/>
              </a:ext>
            </a:extLst>
          </p:cNvPr>
          <p:cNvSpPr/>
          <p:nvPr/>
        </p:nvSpPr>
        <p:spPr>
          <a:xfrm>
            <a:off x="5874284" y="1686051"/>
            <a:ext cx="965981" cy="195503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Mass Balance</a:t>
            </a:r>
          </a:p>
        </p:txBody>
      </p:sp>
      <p:pic>
        <p:nvPicPr>
          <p:cNvPr id="73" name="Picture 7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AA01750-97EE-41FE-BD84-404E07E0D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2" t="26472" r="66986" b="45600"/>
          <a:stretch/>
        </p:blipFill>
        <p:spPr>
          <a:xfrm>
            <a:off x="337625" y="4395800"/>
            <a:ext cx="2404408" cy="2307102"/>
          </a:xfrm>
          <a:prstGeom prst="rect">
            <a:avLst/>
          </a:prstGeom>
          <a:noFill/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98D7989-7793-4FA3-A0DF-15CC6CD61960}"/>
              </a:ext>
            </a:extLst>
          </p:cNvPr>
          <p:cNvSpPr txBox="1"/>
          <p:nvPr/>
        </p:nvSpPr>
        <p:spPr>
          <a:xfrm>
            <a:off x="2742033" y="5151807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129℃, 5 bar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11990 kg/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65.31w% DMO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0.21w% CO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34.02w% NO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0.46w% MN</a:t>
            </a:r>
          </a:p>
        </p:txBody>
      </p:sp>
      <p:sp>
        <p:nvSpPr>
          <p:cNvPr id="79" name="Google Shape;588;p6">
            <a:extLst>
              <a:ext uri="{FF2B5EF4-FFF2-40B4-BE49-F238E27FC236}">
                <a16:creationId xmlns:a16="http://schemas.microsoft.com/office/drawing/2014/main" id="{C2570A7F-4DE8-4D84-B576-7E8E3074884F}"/>
              </a:ext>
            </a:extLst>
          </p:cNvPr>
          <p:cNvSpPr txBox="1"/>
          <p:nvPr/>
        </p:nvSpPr>
        <p:spPr>
          <a:xfrm>
            <a:off x="324934" y="4688781"/>
            <a:ext cx="193454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8150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MN</a:t>
            </a:r>
          </a:p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100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NO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accent6">
                    <a:lumMod val="75000"/>
                  </a:schemeClr>
                </a:solidFill>
                <a:ea typeface="Twentieth Century"/>
                <a:cs typeface="Twentieth Century"/>
                <a:sym typeface="Twentieth Century"/>
              </a:rPr>
              <a:t>374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0 kg/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hr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+mn-lt"/>
                <a:ea typeface="Twentieth Century"/>
                <a:cs typeface="Twentieth Century"/>
                <a:sym typeface="Twentieth Century"/>
              </a:rPr>
              <a:t> CO</a:t>
            </a:r>
            <a:endParaRPr sz="1300" dirty="0">
              <a:solidFill>
                <a:schemeClr val="accent6">
                  <a:lumMod val="75000"/>
                </a:schemeClr>
              </a:solidFill>
              <a:latin typeface="+mn-lt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9522098-06E4-4AB3-8CA5-97FB7124A371}"/>
              </a:ext>
            </a:extLst>
          </p:cNvPr>
          <p:cNvCxnSpPr/>
          <p:nvPr/>
        </p:nvCxnSpPr>
        <p:spPr>
          <a:xfrm>
            <a:off x="3881168" y="4571831"/>
            <a:ext cx="0" cy="195503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A41AA29-0354-4B52-BF3A-6870C6E50649}"/>
              </a:ext>
            </a:extLst>
          </p:cNvPr>
          <p:cNvSpPr txBox="1"/>
          <p:nvPr/>
        </p:nvSpPr>
        <p:spPr>
          <a:xfrm>
            <a:off x="4010637" y="5109936"/>
            <a:ext cx="2085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 : 129℃</a:t>
            </a:r>
          </a:p>
          <a:p>
            <a: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 : 5 bar</a:t>
            </a:r>
          </a:p>
          <a:p>
            <a: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Duty: 12635.2 kW</a:t>
            </a:r>
          </a:p>
          <a:p>
            <a:r>
              <a:rPr lang="en-US" sz="1600" dirty="0">
                <a:solidFill>
                  <a:schemeClr val="bg2">
                    <a:lumMod val="25000"/>
                    <a:lumOff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Volume: 254.38 L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69111DC-49D3-44BF-BF88-BDCD5FF0EAB2}"/>
              </a:ext>
            </a:extLst>
          </p:cNvPr>
          <p:cNvSpPr/>
          <p:nvPr/>
        </p:nvSpPr>
        <p:spPr>
          <a:xfrm>
            <a:off x="3997326" y="4635479"/>
            <a:ext cx="1843620" cy="33112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CCBB30-48A5-42D0-A8DA-01FE6189577F}"/>
              </a:ext>
            </a:extLst>
          </p:cNvPr>
          <p:cNvCxnSpPr/>
          <p:nvPr/>
        </p:nvCxnSpPr>
        <p:spPr>
          <a:xfrm>
            <a:off x="5941147" y="4571831"/>
            <a:ext cx="0" cy="195503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7A3E681-4A04-49AA-9DA6-565244AFBAAC}"/>
              </a:ext>
            </a:extLst>
          </p:cNvPr>
          <p:cNvSpPr/>
          <p:nvPr/>
        </p:nvSpPr>
        <p:spPr>
          <a:xfrm>
            <a:off x="6081933" y="4663068"/>
            <a:ext cx="965980" cy="186380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Mass Balance</a:t>
            </a:r>
          </a:p>
        </p:txBody>
      </p:sp>
      <p:graphicFrame>
        <p:nvGraphicFramePr>
          <p:cNvPr id="86" name="Table 86">
            <a:extLst>
              <a:ext uri="{FF2B5EF4-FFF2-40B4-BE49-F238E27FC236}">
                <a16:creationId xmlns:a16="http://schemas.microsoft.com/office/drawing/2014/main" id="{C7259423-A52F-4161-8451-8FB216648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593776"/>
              </p:ext>
            </p:extLst>
          </p:nvPr>
        </p:nvGraphicFramePr>
        <p:xfrm>
          <a:off x="6975446" y="1736470"/>
          <a:ext cx="2977654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15208233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80005177"/>
                    </a:ext>
                  </a:extLst>
                </a:gridCol>
                <a:gridCol w="1230120">
                  <a:extLst>
                    <a:ext uri="{9D8B030D-6E8A-4147-A177-3AD203B41FA5}">
                      <a16:colId xmlns:a16="http://schemas.microsoft.com/office/drawing/2014/main" val="1580238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(kg/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 (kg/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6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1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4922.62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6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22294.5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18632.75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19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7717.22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28857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8969F1CB-9F37-45A5-BA3B-2C300DD8DB16}"/>
              </a:ext>
            </a:extLst>
          </p:cNvPr>
          <p:cNvSpPr txBox="1"/>
          <p:nvPr/>
        </p:nvSpPr>
        <p:spPr>
          <a:xfrm>
            <a:off x="10065642" y="2113960"/>
            <a:ext cx="2212139" cy="131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n-US" sz="1800" b="1" dirty="0">
                <a:latin typeface="+mn-lt"/>
              </a:rPr>
              <a:t>Conversion = 1</a:t>
            </a: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n-US" sz="1800" b="1" dirty="0">
                <a:latin typeface="+mn-lt"/>
              </a:rPr>
              <a:t>Selectivity = 0.5</a:t>
            </a: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n-US" sz="1800" b="1" dirty="0">
                <a:latin typeface="+mn-lt"/>
              </a:rPr>
              <a:t>Reactor Yield = 1</a:t>
            </a:r>
          </a:p>
        </p:txBody>
      </p:sp>
      <p:graphicFrame>
        <p:nvGraphicFramePr>
          <p:cNvPr id="89" name="Table 86">
            <a:extLst>
              <a:ext uri="{FF2B5EF4-FFF2-40B4-BE49-F238E27FC236}">
                <a16:creationId xmlns:a16="http://schemas.microsoft.com/office/drawing/2014/main" id="{54F18D3F-FA84-49C1-9EAD-7FEC182A3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71349"/>
              </p:ext>
            </p:extLst>
          </p:nvPr>
        </p:nvGraphicFramePr>
        <p:xfrm>
          <a:off x="7181108" y="4659606"/>
          <a:ext cx="2977654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2457">
                  <a:extLst>
                    <a:ext uri="{9D8B030D-6E8A-4147-A177-3AD203B41FA5}">
                      <a16:colId xmlns:a16="http://schemas.microsoft.com/office/drawing/2014/main" val="1520823325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180005177"/>
                    </a:ext>
                  </a:extLst>
                </a:gridCol>
                <a:gridCol w="1230120">
                  <a:extLst>
                    <a:ext uri="{9D8B030D-6E8A-4147-A177-3AD203B41FA5}">
                      <a16:colId xmlns:a16="http://schemas.microsoft.com/office/drawing/2014/main" val="1580238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(kg/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 (kg/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76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1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6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19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7830.67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628857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82A3C7AA-6EA5-41FE-9A78-C8C179BF9E46}"/>
              </a:ext>
            </a:extLst>
          </p:cNvPr>
          <p:cNvSpPr txBox="1"/>
          <p:nvPr/>
        </p:nvSpPr>
        <p:spPr>
          <a:xfrm>
            <a:off x="10271304" y="5037096"/>
            <a:ext cx="2212139" cy="131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n-US" sz="1800" b="1" dirty="0">
                <a:latin typeface="+mn-lt"/>
              </a:rPr>
              <a:t>Conversion = 0.99</a:t>
            </a: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n-US" sz="1800" b="1" dirty="0">
                <a:latin typeface="+mn-lt"/>
              </a:rPr>
              <a:t>Selectivity = 0.5</a:t>
            </a: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46"/>
              <a:buNone/>
            </a:pPr>
            <a:r>
              <a:rPr lang="en-US" sz="1800" b="1" dirty="0">
                <a:latin typeface="+mn-lt"/>
              </a:rPr>
              <a:t>Reactor Yield = 1</a:t>
            </a:r>
          </a:p>
        </p:txBody>
      </p:sp>
    </p:spTree>
    <p:extLst>
      <p:ext uri="{BB962C8B-B14F-4D97-AF65-F5344CB8AC3E}">
        <p14:creationId xmlns:p14="http://schemas.microsoft.com/office/powerpoint/2010/main" val="3286947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105C1-7EF1-4C18-82BA-962C47B09FEE}"/>
              </a:ext>
            </a:extLst>
          </p:cNvPr>
          <p:cNvSpPr/>
          <p:nvPr/>
        </p:nvSpPr>
        <p:spPr>
          <a:xfrm>
            <a:off x="324941" y="1631852"/>
            <a:ext cx="11542118" cy="4824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7592187" cy="76200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Separation 1: separating DMO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F6329-6504-40C7-84A0-7B5A0B047D83}"/>
              </a:ext>
            </a:extLst>
          </p:cNvPr>
          <p:cNvSpPr/>
          <p:nvPr/>
        </p:nvSpPr>
        <p:spPr>
          <a:xfrm>
            <a:off x="337625" y="966646"/>
            <a:ext cx="6027293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1</a:t>
            </a:r>
          </a:p>
        </p:txBody>
      </p:sp>
      <p:sp>
        <p:nvSpPr>
          <p:cNvPr id="34" name="Slide Number Placeholder 7">
            <a:extLst>
              <a:ext uri="{FF2B5EF4-FFF2-40B4-BE49-F238E27FC236}">
                <a16:creationId xmlns:a16="http://schemas.microsoft.com/office/drawing/2014/main" id="{CC1C22A3-4F8F-4BAB-9E7A-E682BDD804AA}"/>
              </a:ext>
            </a:extLst>
          </p:cNvPr>
          <p:cNvSpPr txBox="1">
            <a:spLocks/>
          </p:cNvSpPr>
          <p:nvPr/>
        </p:nvSpPr>
        <p:spPr>
          <a:xfrm>
            <a:off x="6062305" y="4692441"/>
            <a:ext cx="3705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AB7D854-190F-4D52-82E9-F373B0730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49" t="26348" r="40673" b="46152"/>
          <a:stretch/>
        </p:blipFill>
        <p:spPr>
          <a:xfrm>
            <a:off x="1132964" y="2186888"/>
            <a:ext cx="4312102" cy="268811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8A210F3-25C3-47AB-BBA9-2BC5D6103503}"/>
              </a:ext>
            </a:extLst>
          </p:cNvPr>
          <p:cNvSpPr/>
          <p:nvPr/>
        </p:nvSpPr>
        <p:spPr>
          <a:xfrm>
            <a:off x="5051138" y="4617605"/>
            <a:ext cx="812898" cy="463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tx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EDF84D5-35C7-4234-8631-E5A4630B8E6F}"/>
              </a:ext>
            </a:extLst>
          </p:cNvPr>
          <p:cNvSpPr/>
          <p:nvPr/>
        </p:nvSpPr>
        <p:spPr>
          <a:xfrm>
            <a:off x="4842958" y="4875003"/>
            <a:ext cx="596189" cy="22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tx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08D515-4170-43A3-A0EB-C285A802EFB7}"/>
              </a:ext>
            </a:extLst>
          </p:cNvPr>
          <p:cNvSpPr txBox="1"/>
          <p:nvPr/>
        </p:nvSpPr>
        <p:spPr>
          <a:xfrm>
            <a:off x="2697412" y="2389942"/>
            <a:ext cx="1220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Condenser duty: -4175.38 kW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8C8965-1F41-41E6-A09D-D06F8E1F9F2D}"/>
              </a:ext>
            </a:extLst>
          </p:cNvPr>
          <p:cNvSpPr txBox="1"/>
          <p:nvPr/>
        </p:nvSpPr>
        <p:spPr>
          <a:xfrm>
            <a:off x="1425874" y="4013394"/>
            <a:ext cx="117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Reboiler duty: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-6031.5 kW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1A78DC-01B0-489F-AB71-64293618797B}"/>
              </a:ext>
            </a:extLst>
          </p:cNvPr>
          <p:cNvSpPr txBox="1"/>
          <p:nvPr/>
        </p:nvSpPr>
        <p:spPr>
          <a:xfrm>
            <a:off x="1091277" y="4516772"/>
            <a:ext cx="1885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NTS: 16 (feed stream: 4)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 (mole):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9BF31-F4E6-4B25-AD88-EAE84E5B387A}"/>
              </a:ext>
            </a:extLst>
          </p:cNvPr>
          <p:cNvSpPr txBox="1"/>
          <p:nvPr/>
        </p:nvSpPr>
        <p:spPr>
          <a:xfrm>
            <a:off x="270274" y="1964703"/>
            <a:ext cx="150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-174.3℃, 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16294.5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100w% CO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0DEA2-ADE4-4C74-88B9-AC89BE72E45F}"/>
              </a:ext>
            </a:extLst>
          </p:cNvPr>
          <p:cNvSpPr txBox="1"/>
          <p:nvPr/>
        </p:nvSpPr>
        <p:spPr>
          <a:xfrm>
            <a:off x="282883" y="3142854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129℃, 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31294.5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24.66w%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59.54w%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15.73w% NO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0.07w% MN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76A8AE-E0CC-4414-904B-EFE6DBD9EE82}"/>
              </a:ext>
            </a:extLst>
          </p:cNvPr>
          <p:cNvSpPr txBox="1"/>
          <p:nvPr/>
        </p:nvSpPr>
        <p:spPr>
          <a:xfrm>
            <a:off x="2724364" y="3938426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-157.49℃, 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15000.02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51.46w%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15.59w%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32.82w% NO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0.14w% MN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BB54B3-1532-4C82-8F58-E63A994E1987}"/>
              </a:ext>
            </a:extLst>
          </p:cNvPr>
          <p:cNvSpPr txBox="1"/>
          <p:nvPr/>
        </p:nvSpPr>
        <p:spPr>
          <a:xfrm>
            <a:off x="5039690" y="4105749"/>
            <a:ext cx="150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137.513℃,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7835.55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98.51w%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0.26w% MN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1.23w% NO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156A99-F1F3-4C41-BC61-658544C9F8B6}"/>
              </a:ext>
            </a:extLst>
          </p:cNvPr>
          <p:cNvSpPr txBox="1"/>
          <p:nvPr/>
        </p:nvSpPr>
        <p:spPr>
          <a:xfrm>
            <a:off x="3921005" y="2681189"/>
            <a:ext cx="1220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Condenser duty: 1236.95kW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26D438-F597-4269-9674-D5D8946D7B12}"/>
              </a:ext>
            </a:extLst>
          </p:cNvPr>
          <p:cNvSpPr txBox="1"/>
          <p:nvPr/>
        </p:nvSpPr>
        <p:spPr>
          <a:xfrm>
            <a:off x="3960960" y="4445766"/>
            <a:ext cx="1170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Reboiler duty: 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2076.19kW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B3DA72-FFE5-4B8D-954C-53FC588E2AA2}"/>
              </a:ext>
            </a:extLst>
          </p:cNvPr>
          <p:cNvSpPr txBox="1"/>
          <p:nvPr/>
        </p:nvSpPr>
        <p:spPr>
          <a:xfrm>
            <a:off x="3554074" y="4997165"/>
            <a:ext cx="1885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NTS: 21 (feed stream: 16)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 (mole): 0.45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E19370-E2F7-43B1-A046-4A7E40ECB77F}"/>
              </a:ext>
            </a:extLst>
          </p:cNvPr>
          <p:cNvSpPr/>
          <p:nvPr/>
        </p:nvSpPr>
        <p:spPr>
          <a:xfrm>
            <a:off x="6744643" y="962645"/>
            <a:ext cx="5122415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460BB9-8995-4871-AFF3-ADDABD68D3CC}"/>
              </a:ext>
            </a:extLst>
          </p:cNvPr>
          <p:cNvSpPr txBox="1"/>
          <p:nvPr/>
        </p:nvSpPr>
        <p:spPr>
          <a:xfrm>
            <a:off x="5349644" y="2896719"/>
            <a:ext cx="1505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-182.59℃, 1 bar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7164.68 kg/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32.64w% CO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67.36w% NO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E61613F-39B4-4BEF-9EAC-ED312BCC2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16" t="25969" r="49999" b="43792"/>
          <a:stretch/>
        </p:blipFill>
        <p:spPr>
          <a:xfrm>
            <a:off x="7976179" y="2646786"/>
            <a:ext cx="2518116" cy="232869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41A6A5E-7A3E-4256-AA52-60BD35770BF2}"/>
              </a:ext>
            </a:extLst>
          </p:cNvPr>
          <p:cNvSpPr txBox="1"/>
          <p:nvPr/>
        </p:nvSpPr>
        <p:spPr>
          <a:xfrm>
            <a:off x="10494295" y="4087547"/>
            <a:ext cx="150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85℃, 1.15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7797.82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96.16w%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3.82w% NO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D386F-7EA8-4005-8792-DF8419C2AC55}"/>
              </a:ext>
            </a:extLst>
          </p:cNvPr>
          <p:cNvSpPr/>
          <p:nvPr/>
        </p:nvSpPr>
        <p:spPr>
          <a:xfrm>
            <a:off x="10198874" y="4242292"/>
            <a:ext cx="295421" cy="309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en-US" sz="4500">
              <a:solidFill>
                <a:schemeClr val="tx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CEE53B-DE13-4478-8EA5-99D8156A8849}"/>
              </a:ext>
            </a:extLst>
          </p:cNvPr>
          <p:cNvSpPr txBox="1"/>
          <p:nvPr/>
        </p:nvSpPr>
        <p:spPr>
          <a:xfrm>
            <a:off x="10028841" y="2325784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85℃, 1.15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4192.18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7.92w%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0.58w%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90.21w% NO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1.29w% MN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81844F-9F9E-42F3-89E9-F293AEF4BEC5}"/>
              </a:ext>
            </a:extLst>
          </p:cNvPr>
          <p:cNvSpPr txBox="1"/>
          <p:nvPr/>
        </p:nvSpPr>
        <p:spPr>
          <a:xfrm>
            <a:off x="6744644" y="3251459"/>
            <a:ext cx="1505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129℃, 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11990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65.31w%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0.21w% CO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34.02w% NO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0.46w% MN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823E30-F2BE-4968-AD66-0FB005C0467C}"/>
              </a:ext>
            </a:extLst>
          </p:cNvPr>
          <p:cNvSpPr txBox="1"/>
          <p:nvPr/>
        </p:nvSpPr>
        <p:spPr>
          <a:xfrm>
            <a:off x="7976179" y="4096156"/>
            <a:ext cx="1505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-16119.2 kW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E9C22A-F58E-40FD-B0C3-7A1904569FE9}"/>
              </a:ext>
            </a:extLst>
          </p:cNvPr>
          <p:cNvSpPr txBox="1"/>
          <p:nvPr/>
        </p:nvSpPr>
        <p:spPr>
          <a:xfrm>
            <a:off x="10015991" y="3599464"/>
            <a:ext cx="1885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-200.79 kW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vapor fraction (mole): 0.64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CB6900-06EF-4956-B050-3D98BB090F67}"/>
              </a:ext>
            </a:extLst>
          </p:cNvPr>
          <p:cNvCxnSpPr/>
          <p:nvPr/>
        </p:nvCxnSpPr>
        <p:spPr>
          <a:xfrm>
            <a:off x="6544934" y="1674056"/>
            <a:ext cx="0" cy="4586068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4CAC78-6418-42C0-9089-6E70785E205C}"/>
              </a:ext>
            </a:extLst>
          </p:cNvPr>
          <p:cNvSpPr txBox="1"/>
          <p:nvPr/>
        </p:nvSpPr>
        <p:spPr>
          <a:xfrm>
            <a:off x="524969" y="5754275"/>
            <a:ext cx="581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DMO separated: 7718.8 kg/</a:t>
            </a:r>
            <a:r>
              <a:rPr lang="en-US" dirty="0" err="1">
                <a:solidFill>
                  <a:schemeClr val="accent5"/>
                </a:solidFill>
              </a:rPr>
              <a:t>hr</a:t>
            </a:r>
            <a:r>
              <a:rPr lang="en-US" dirty="0">
                <a:solidFill>
                  <a:schemeClr val="accent5"/>
                </a:solidFill>
              </a:rPr>
              <a:t> (100%)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B18808-1777-408C-9FFD-61C0F45BAB75}"/>
              </a:ext>
            </a:extLst>
          </p:cNvPr>
          <p:cNvSpPr txBox="1"/>
          <p:nvPr/>
        </p:nvSpPr>
        <p:spPr>
          <a:xfrm>
            <a:off x="6717820" y="5754275"/>
            <a:ext cx="494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DMO separated: 7498.38 kg/</a:t>
            </a:r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hr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(95.76%)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DE9935-2735-45BD-AF25-86F0508D11C2}"/>
              </a:ext>
            </a:extLst>
          </p:cNvPr>
          <p:cNvSpPr/>
          <p:nvPr/>
        </p:nvSpPr>
        <p:spPr>
          <a:xfrm>
            <a:off x="8848579" y="12898"/>
            <a:ext cx="942535" cy="85306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3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3">
                  <a:lumMod val="40000"/>
                  <a:lumOff val="6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E8B8CC-6389-4E85-8F50-A5FC736399BE}"/>
              </a:ext>
            </a:extLst>
          </p:cNvPr>
          <p:cNvCxnSpPr>
            <a:cxnSpLocks/>
          </p:cNvCxnSpPr>
          <p:nvPr/>
        </p:nvCxnSpPr>
        <p:spPr>
          <a:xfrm>
            <a:off x="8848578" y="567736"/>
            <a:ext cx="94253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37F324-2CDA-472B-83AA-265B0C835963}"/>
              </a:ext>
            </a:extLst>
          </p:cNvPr>
          <p:cNvSpPr txBox="1"/>
          <p:nvPr/>
        </p:nvSpPr>
        <p:spPr>
          <a:xfrm>
            <a:off x="9069331" y="-29195"/>
            <a:ext cx="752622" cy="37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346399-D73F-4E2E-BCD8-BD203E6FEE86}"/>
              </a:ext>
            </a:extLst>
          </p:cNvPr>
          <p:cNvSpPr txBox="1"/>
          <p:nvPr/>
        </p:nvSpPr>
        <p:spPr>
          <a:xfrm>
            <a:off x="9084212" y="236319"/>
            <a:ext cx="752622" cy="37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E4C3693-F103-4377-A539-79703C88F27B}"/>
              </a:ext>
            </a:extLst>
          </p:cNvPr>
          <p:cNvSpPr txBox="1"/>
          <p:nvPr/>
        </p:nvSpPr>
        <p:spPr>
          <a:xfrm>
            <a:off x="8999805" y="530800"/>
            <a:ext cx="752622" cy="37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DMO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AA9873-7883-437F-ABD0-663CAB19675B}"/>
              </a:ext>
            </a:extLst>
          </p:cNvPr>
          <p:cNvSpPr txBox="1"/>
          <p:nvPr/>
        </p:nvSpPr>
        <p:spPr>
          <a:xfrm>
            <a:off x="9811402" y="93501"/>
            <a:ext cx="107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key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01FDAA-7C44-4954-908E-0EDDA5CA0198}"/>
              </a:ext>
            </a:extLst>
          </p:cNvPr>
          <p:cNvSpPr txBox="1"/>
          <p:nvPr/>
        </p:nvSpPr>
        <p:spPr>
          <a:xfrm>
            <a:off x="9821952" y="511822"/>
            <a:ext cx="138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Heavy key</a:t>
            </a:r>
          </a:p>
        </p:txBody>
      </p:sp>
    </p:spTree>
    <p:extLst>
      <p:ext uri="{BB962C8B-B14F-4D97-AF65-F5344CB8AC3E}">
        <p14:creationId xmlns:p14="http://schemas.microsoft.com/office/powerpoint/2010/main" val="303272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105C1-7EF1-4C18-82BA-962C47B09FEE}"/>
              </a:ext>
            </a:extLst>
          </p:cNvPr>
          <p:cNvSpPr/>
          <p:nvPr/>
        </p:nvSpPr>
        <p:spPr>
          <a:xfrm>
            <a:off x="0" y="1463040"/>
            <a:ext cx="12192000" cy="49933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10668000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dirty="0"/>
              <a:t>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eactor </a:t>
            </a:r>
            <a:r>
              <a:rPr lang="en-US" dirty="0"/>
              <a:t>2: producing EG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F6329-6504-40C7-84A0-7B5A0B047D83}"/>
              </a:ext>
            </a:extLst>
          </p:cNvPr>
          <p:cNvSpPr/>
          <p:nvPr/>
        </p:nvSpPr>
        <p:spPr>
          <a:xfrm>
            <a:off x="337624" y="966646"/>
            <a:ext cx="11529435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A80E6B-C97C-42C2-8D5A-4C885F313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88" t="43703" r="11583" b="29851"/>
          <a:stretch/>
        </p:blipFill>
        <p:spPr>
          <a:xfrm>
            <a:off x="50913" y="2454357"/>
            <a:ext cx="4567311" cy="223676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9B59211-2BD5-4C6D-A8A9-3C2DC2D45520}"/>
              </a:ext>
            </a:extLst>
          </p:cNvPr>
          <p:cNvSpPr txBox="1"/>
          <p:nvPr/>
        </p:nvSpPr>
        <p:spPr>
          <a:xfrm>
            <a:off x="205983" y="4656098"/>
            <a:ext cx="150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102.31℃, 1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4201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6.74w%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91.87w%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1.15w% NO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4C4B7D-67AA-4B0E-82B2-B74B883235A3}"/>
              </a:ext>
            </a:extLst>
          </p:cNvPr>
          <p:cNvSpPr txBox="1"/>
          <p:nvPr/>
        </p:nvSpPr>
        <p:spPr>
          <a:xfrm>
            <a:off x="-31784" y="2774595"/>
            <a:ext cx="130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frac: 0.5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DE4223-B81E-42F5-BD5B-E7A87804B76F}"/>
              </a:ext>
            </a:extLst>
          </p:cNvPr>
          <p:cNvSpPr txBox="1"/>
          <p:nvPr/>
        </p:nvSpPr>
        <p:spPr>
          <a:xfrm>
            <a:off x="768690" y="1787725"/>
            <a:ext cx="188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-858.92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200℃, 16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m, 100 tubes, 0.02 m diameter, 14 kg catalyst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7F4AAE-48FE-4651-95C3-A381CCF42516}"/>
              </a:ext>
            </a:extLst>
          </p:cNvPr>
          <p:cNvSpPr txBox="1"/>
          <p:nvPr/>
        </p:nvSpPr>
        <p:spPr>
          <a:xfrm>
            <a:off x="2520213" y="1753588"/>
            <a:ext cx="188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-419.15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241℃, 24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m, 500 tubes, 0.02 m diameter, 923 kg catalyst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2BEE71-51C3-4FBB-856B-EA1A9F234443}"/>
              </a:ext>
            </a:extLst>
          </p:cNvPr>
          <p:cNvSpPr txBox="1"/>
          <p:nvPr/>
        </p:nvSpPr>
        <p:spPr>
          <a:xfrm>
            <a:off x="1767592" y="4471431"/>
            <a:ext cx="1505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200℃, 16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4201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6.71w%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90.98w%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0.24w%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0.68w% MG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CED6C8-B905-4296-B9D9-5964CEA71569}"/>
              </a:ext>
            </a:extLst>
          </p:cNvPr>
          <p:cNvSpPr txBox="1"/>
          <p:nvPr/>
        </p:nvSpPr>
        <p:spPr>
          <a:xfrm>
            <a:off x="3462750" y="4004103"/>
            <a:ext cx="150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241℃, 24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4201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4.68w%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50.18w%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16.41w%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17.45w% MG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9.89w% EG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E0B7BB97-6552-4DC7-881F-B25EB6DAE6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756629"/>
              </p:ext>
            </p:extLst>
          </p:nvPr>
        </p:nvGraphicFramePr>
        <p:xfrm>
          <a:off x="4641298" y="1842613"/>
          <a:ext cx="3616609" cy="220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97543E03-505A-4DE0-A02B-403B678A05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112852"/>
              </p:ext>
            </p:extLst>
          </p:nvPr>
        </p:nvGraphicFramePr>
        <p:xfrm>
          <a:off x="4648327" y="4108842"/>
          <a:ext cx="3616609" cy="2236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84467E6E-85FE-4657-9ACB-2E1D3D090735}"/>
              </a:ext>
            </a:extLst>
          </p:cNvPr>
          <p:cNvSpPr/>
          <p:nvPr/>
        </p:nvSpPr>
        <p:spPr>
          <a:xfrm>
            <a:off x="7737231" y="4764415"/>
            <a:ext cx="105963" cy="1059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C6F8079-E2DF-4CB8-8BDC-80529A4A8BCD}"/>
              </a:ext>
            </a:extLst>
          </p:cNvPr>
          <p:cNvSpPr/>
          <p:nvPr/>
        </p:nvSpPr>
        <p:spPr>
          <a:xfrm>
            <a:off x="5547473" y="2478622"/>
            <a:ext cx="105963" cy="1059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FCDC02-0DDE-43B3-8368-9F2D400B4468}"/>
              </a:ext>
            </a:extLst>
          </p:cNvPr>
          <p:cNvSpPr/>
          <p:nvPr/>
        </p:nvSpPr>
        <p:spPr>
          <a:xfrm>
            <a:off x="4643786" y="1535227"/>
            <a:ext cx="3616610" cy="21408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Sensitivity Test</a:t>
            </a:r>
          </a:p>
        </p:txBody>
      </p: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97693D42-5C4E-44AF-B463-EEA7AD2237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3210761"/>
              </p:ext>
            </p:extLst>
          </p:nvPr>
        </p:nvGraphicFramePr>
        <p:xfrm>
          <a:off x="8345963" y="1535227"/>
          <a:ext cx="3760080" cy="2468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05295D0C-0D8C-478B-8FB6-836368125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222470"/>
              </p:ext>
            </p:extLst>
          </p:nvPr>
        </p:nvGraphicFramePr>
        <p:xfrm>
          <a:off x="8381007" y="4059716"/>
          <a:ext cx="3760080" cy="2285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33025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8105C1-7EF1-4C18-82BA-962C47B09FEE}"/>
              </a:ext>
            </a:extLst>
          </p:cNvPr>
          <p:cNvSpPr/>
          <p:nvPr/>
        </p:nvSpPr>
        <p:spPr>
          <a:xfrm>
            <a:off x="0" y="1491175"/>
            <a:ext cx="12191999" cy="4965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7349F53-2C32-44B4-A292-9C3079FBB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33" y="202486"/>
            <a:ext cx="10668000" cy="76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dirty="0"/>
              <a:t>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eactor </a:t>
            </a:r>
            <a:r>
              <a:rPr lang="en-US" dirty="0"/>
              <a:t>2: producing EG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DFBB7-96E1-4B98-8353-0F80E4EF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F6329-6504-40C7-84A0-7B5A0B047D83}"/>
              </a:ext>
            </a:extLst>
          </p:cNvPr>
          <p:cNvSpPr/>
          <p:nvPr/>
        </p:nvSpPr>
        <p:spPr>
          <a:xfrm>
            <a:off x="337624" y="966646"/>
            <a:ext cx="11529435" cy="373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Flowsheet 2</a:t>
            </a:r>
          </a:p>
        </p:txBody>
      </p:sp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C8345FD-D39D-4CC6-96E4-C338C4FF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12" t="42583" r="14610" b="31039"/>
          <a:stretch/>
        </p:blipFill>
        <p:spPr>
          <a:xfrm>
            <a:off x="-21768" y="2442755"/>
            <a:ext cx="4417256" cy="2179050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1D7850-9ED8-41AE-A651-1429DB7DC306}"/>
              </a:ext>
            </a:extLst>
          </p:cNvPr>
          <p:cNvSpPr txBox="1"/>
          <p:nvPr/>
        </p:nvSpPr>
        <p:spPr>
          <a:xfrm>
            <a:off x="-21768" y="4502035"/>
            <a:ext cx="1505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81.71℃, 1.15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4185.16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6.84w%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89.58w%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3.56w% 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89C839-E5F4-467C-B57C-04DC68E6C0BB}"/>
              </a:ext>
            </a:extLst>
          </p:cNvPr>
          <p:cNvSpPr txBox="1"/>
          <p:nvPr/>
        </p:nvSpPr>
        <p:spPr>
          <a:xfrm>
            <a:off x="1483476" y="4515753"/>
            <a:ext cx="1505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200℃, 16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4185.16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6.81w%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88.69w%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0.24w%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0.68w% MG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5E51D-9096-47CF-AE1B-CDBF98C9331B}"/>
              </a:ext>
            </a:extLst>
          </p:cNvPr>
          <p:cNvSpPr txBox="1"/>
          <p:nvPr/>
        </p:nvSpPr>
        <p:spPr>
          <a:xfrm>
            <a:off x="3329004" y="4225036"/>
            <a:ext cx="15052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244℃, 26 bar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4185.16 kg/</a:t>
            </a:r>
            <a:r>
              <a:rPr lang="en-US" sz="12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4.41w% H2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38.5w% DMO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19.29w% MeOH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23.70w% MG</a:t>
            </a:r>
          </a:p>
          <a:p>
            <a:r>
              <a:rPr lang="en-US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10.52w% EG</a:t>
            </a:r>
          </a:p>
          <a:p>
            <a:endParaRPr lang="en-US" sz="1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E54434-AAAC-4F68-96AE-ECF59BE6FEBE}"/>
              </a:ext>
            </a:extLst>
          </p:cNvPr>
          <p:cNvSpPr txBox="1"/>
          <p:nvPr/>
        </p:nvSpPr>
        <p:spPr>
          <a:xfrm>
            <a:off x="-106251" y="2891614"/>
            <a:ext cx="130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frac:0.5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6339A8-E09A-47D1-9551-3A8CF6340ECF}"/>
              </a:ext>
            </a:extLst>
          </p:cNvPr>
          <p:cNvSpPr txBox="1"/>
          <p:nvPr/>
        </p:nvSpPr>
        <p:spPr>
          <a:xfrm>
            <a:off x="544349" y="1731281"/>
            <a:ext cx="188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-755.05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200℃, 16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m, 100 tubes, 0.02 m diameter, 14 kg catalyst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3C6460-1853-4F28-9674-7288720C523A}"/>
              </a:ext>
            </a:extLst>
          </p:cNvPr>
          <p:cNvSpPr txBox="1"/>
          <p:nvPr/>
        </p:nvSpPr>
        <p:spPr>
          <a:xfrm>
            <a:off x="2307898" y="1685995"/>
            <a:ext cx="1885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-750.69 kW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244℃, 26 bar</a:t>
            </a:r>
          </a:p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m, 500 tubes, 0.02 m diameter, 923 kg catalyst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E129AE0-F574-48B1-9E18-FC5F304664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591230"/>
              </p:ext>
            </p:extLst>
          </p:nvPr>
        </p:nvGraphicFramePr>
        <p:xfrm>
          <a:off x="4489041" y="1828657"/>
          <a:ext cx="3616611" cy="233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76F32700-6E20-400C-9B9D-604903CA82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2872295"/>
              </p:ext>
            </p:extLst>
          </p:nvPr>
        </p:nvGraphicFramePr>
        <p:xfrm>
          <a:off x="4477592" y="4220174"/>
          <a:ext cx="3616611" cy="217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B3282BA5-E6C1-45D5-9A89-B4CAF6F5A201}"/>
              </a:ext>
            </a:extLst>
          </p:cNvPr>
          <p:cNvSpPr/>
          <p:nvPr/>
        </p:nvSpPr>
        <p:spPr>
          <a:xfrm>
            <a:off x="7657013" y="5009866"/>
            <a:ext cx="105963" cy="1059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202F77-51E6-403A-86A4-4DC0CC2D9E39}"/>
              </a:ext>
            </a:extLst>
          </p:cNvPr>
          <p:cNvSpPr/>
          <p:nvPr/>
        </p:nvSpPr>
        <p:spPr>
          <a:xfrm>
            <a:off x="5325539" y="2411029"/>
            <a:ext cx="105963" cy="105963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4EECB-789F-442E-B48E-3A302403DA5A}"/>
              </a:ext>
            </a:extLst>
          </p:cNvPr>
          <p:cNvSpPr/>
          <p:nvPr/>
        </p:nvSpPr>
        <p:spPr>
          <a:xfrm>
            <a:off x="4489041" y="1535227"/>
            <a:ext cx="3616610" cy="214087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Sensitivity Test</a:t>
            </a: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E4BCD000-0798-488A-B1AE-BE1B90CF4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6643774"/>
              </p:ext>
            </p:extLst>
          </p:nvPr>
        </p:nvGraphicFramePr>
        <p:xfrm>
          <a:off x="8199205" y="1541876"/>
          <a:ext cx="3868639" cy="2495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595DECC-DA66-46F6-ABD2-83782CC9FE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337185"/>
              </p:ext>
            </p:extLst>
          </p:nvPr>
        </p:nvGraphicFramePr>
        <p:xfrm>
          <a:off x="8212681" y="4073711"/>
          <a:ext cx="3855164" cy="2325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58059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BA696551-694F-4585-BB6E-EB94B6DE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52303"/>
            <a:ext cx="6440658" cy="104325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Reactor 2-Comparison</a:t>
            </a:r>
          </a:p>
        </p:txBody>
      </p:sp>
      <p:pic>
        <p:nvPicPr>
          <p:cNvPr id="18" name="Picture Placeholder 17" descr="Oil refinery against blue sky">
            <a:extLst>
              <a:ext uri="{FF2B5EF4-FFF2-40B4-BE49-F238E27FC236}">
                <a16:creationId xmlns:a16="http://schemas.microsoft.com/office/drawing/2014/main" id="{BF7CADB2-B7C7-4D9F-9F98-8065AC0DD4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526" r="26974"/>
          <a:stretch/>
        </p:blipFill>
        <p:spPr>
          <a:xfrm>
            <a:off x="7620000" y="10"/>
            <a:ext cx="457200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276687" y="6438981"/>
                </a:moveTo>
                <a:cubicBezTo>
                  <a:pt x="286189" y="6444077"/>
                  <a:pt x="293666" y="6451650"/>
                  <a:pt x="296618" y="6463841"/>
                </a:cubicBezTo>
                <a:lnTo>
                  <a:pt x="296621" y="6463850"/>
                </a:lnTo>
                <a:lnTo>
                  <a:pt x="307605" y="6508052"/>
                </a:lnTo>
                <a:lnTo>
                  <a:pt x="310416" y="6513012"/>
                </a:lnTo>
                <a:lnTo>
                  <a:pt x="312883" y="6521804"/>
                </a:lnTo>
                <a:lnTo>
                  <a:pt x="329221" y="6546195"/>
                </a:lnTo>
                <a:lnTo>
                  <a:pt x="329221" y="6546194"/>
                </a:lnTo>
                <a:lnTo>
                  <a:pt x="310416" y="6513012"/>
                </a:lnTo>
                <a:lnTo>
                  <a:pt x="296621" y="6463850"/>
                </a:lnTo>
                <a:lnTo>
                  <a:pt x="296618" y="6463840"/>
                </a:lnTo>
                <a:close/>
                <a:moveTo>
                  <a:pt x="360891" y="2836172"/>
                </a:moveTo>
                <a:lnTo>
                  <a:pt x="360891" y="2836173"/>
                </a:lnTo>
                <a:cubicBezTo>
                  <a:pt x="364963" y="2839983"/>
                  <a:pt x="368249" y="2844317"/>
                  <a:pt x="369582" y="2848794"/>
                </a:cubicBezTo>
                <a:cubicBezTo>
                  <a:pt x="376249" y="2870416"/>
                  <a:pt x="384441" y="2892181"/>
                  <a:pt x="389490" y="2914328"/>
                </a:cubicBezTo>
                <a:lnTo>
                  <a:pt x="394121" y="2947863"/>
                </a:lnTo>
                <a:lnTo>
                  <a:pt x="390537" y="2982148"/>
                </a:lnTo>
                <a:cubicBezTo>
                  <a:pt x="382441" y="3014153"/>
                  <a:pt x="378631" y="3045777"/>
                  <a:pt x="378845" y="3077401"/>
                </a:cubicBezTo>
                <a:lnTo>
                  <a:pt x="378845" y="3077402"/>
                </a:lnTo>
                <a:lnTo>
                  <a:pt x="378845" y="3077402"/>
                </a:lnTo>
                <a:cubicBezTo>
                  <a:pt x="379059" y="3109026"/>
                  <a:pt x="383298" y="3140650"/>
                  <a:pt x="391299" y="3172655"/>
                </a:cubicBezTo>
                <a:cubicBezTo>
                  <a:pt x="417208" y="3276481"/>
                  <a:pt x="444640" y="3380306"/>
                  <a:pt x="438926" y="3489468"/>
                </a:cubicBezTo>
                <a:cubicBezTo>
                  <a:pt x="437974" y="3507564"/>
                  <a:pt x="449595" y="3529091"/>
                  <a:pt x="461025" y="3544714"/>
                </a:cubicBezTo>
                <a:cubicBezTo>
                  <a:pt x="466455" y="3552191"/>
                  <a:pt x="470634" y="3557716"/>
                  <a:pt x="473569" y="3562321"/>
                </a:cubicBezTo>
                <a:lnTo>
                  <a:pt x="478647" y="3574408"/>
                </a:lnTo>
                <a:lnTo>
                  <a:pt x="476296" y="3587174"/>
                </a:lnTo>
                <a:cubicBezTo>
                  <a:pt x="474277" y="3592232"/>
                  <a:pt x="471027" y="3598435"/>
                  <a:pt x="466549" y="3606817"/>
                </a:cubicBezTo>
                <a:cubicBezTo>
                  <a:pt x="462167" y="3614819"/>
                  <a:pt x="459501" y="3624725"/>
                  <a:pt x="453023" y="3630632"/>
                </a:cubicBezTo>
                <a:cubicBezTo>
                  <a:pt x="436545" y="3645682"/>
                  <a:pt x="430306" y="3662494"/>
                  <a:pt x="428782" y="3680163"/>
                </a:cubicBezTo>
                <a:lnTo>
                  <a:pt x="428782" y="3680164"/>
                </a:lnTo>
                <a:lnTo>
                  <a:pt x="428782" y="3680164"/>
                </a:lnTo>
                <a:lnTo>
                  <a:pt x="432830" y="3734838"/>
                </a:lnTo>
                <a:lnTo>
                  <a:pt x="432448" y="3754652"/>
                </a:lnTo>
                <a:cubicBezTo>
                  <a:pt x="426448" y="3767130"/>
                  <a:pt x="424496" y="3778655"/>
                  <a:pt x="426091" y="3789776"/>
                </a:cubicBezTo>
                <a:lnTo>
                  <a:pt x="426091" y="3789776"/>
                </a:lnTo>
                <a:lnTo>
                  <a:pt x="426091" y="3789777"/>
                </a:lnTo>
                <a:cubicBezTo>
                  <a:pt x="427687" y="3800897"/>
                  <a:pt x="432830" y="3811614"/>
                  <a:pt x="441022" y="3822473"/>
                </a:cubicBezTo>
                <a:lnTo>
                  <a:pt x="455357" y="3852620"/>
                </a:lnTo>
                <a:lnTo>
                  <a:pt x="454577" y="3868764"/>
                </a:lnTo>
                <a:cubicBezTo>
                  <a:pt x="453119" y="3874229"/>
                  <a:pt x="450356" y="3879766"/>
                  <a:pt x="445974" y="3885338"/>
                </a:cubicBezTo>
                <a:cubicBezTo>
                  <a:pt x="426543" y="3910104"/>
                  <a:pt x="416351" y="3935727"/>
                  <a:pt x="414089" y="3962159"/>
                </a:cubicBezTo>
                <a:lnTo>
                  <a:pt x="414089" y="3962160"/>
                </a:lnTo>
                <a:lnTo>
                  <a:pt x="414089" y="3962160"/>
                </a:lnTo>
                <a:cubicBezTo>
                  <a:pt x="411827" y="3988593"/>
                  <a:pt x="417495" y="4015835"/>
                  <a:pt x="429782" y="4043840"/>
                </a:cubicBezTo>
                <a:lnTo>
                  <a:pt x="444904" y="4103826"/>
                </a:lnTo>
                <a:lnTo>
                  <a:pt x="442936" y="4134255"/>
                </a:lnTo>
                <a:cubicBezTo>
                  <a:pt x="441094" y="4144498"/>
                  <a:pt x="438022" y="4154857"/>
                  <a:pt x="433592" y="4165383"/>
                </a:cubicBezTo>
                <a:cubicBezTo>
                  <a:pt x="430163" y="4173480"/>
                  <a:pt x="429592" y="4182767"/>
                  <a:pt x="429687" y="4192387"/>
                </a:cubicBezTo>
                <a:lnTo>
                  <a:pt x="429687" y="4192388"/>
                </a:lnTo>
                <a:lnTo>
                  <a:pt x="429687" y="4192388"/>
                </a:lnTo>
                <a:lnTo>
                  <a:pt x="429782" y="4221391"/>
                </a:lnTo>
                <a:lnTo>
                  <a:pt x="424066" y="4253014"/>
                </a:lnTo>
                <a:cubicBezTo>
                  <a:pt x="411873" y="4277401"/>
                  <a:pt x="396253" y="4300070"/>
                  <a:pt x="384250" y="4324645"/>
                </a:cubicBezTo>
                <a:cubicBezTo>
                  <a:pt x="378536" y="4336457"/>
                  <a:pt x="375488" y="4350554"/>
                  <a:pt x="375296" y="4363890"/>
                </a:cubicBezTo>
                <a:lnTo>
                  <a:pt x="375296" y="4363891"/>
                </a:lnTo>
                <a:lnTo>
                  <a:pt x="375296" y="4363891"/>
                </a:lnTo>
                <a:cubicBezTo>
                  <a:pt x="374344" y="4403326"/>
                  <a:pt x="374344" y="4442762"/>
                  <a:pt x="376058" y="4482005"/>
                </a:cubicBezTo>
                <a:cubicBezTo>
                  <a:pt x="378726" y="4546777"/>
                  <a:pt x="379298" y="4612501"/>
                  <a:pt x="436068" y="4659175"/>
                </a:cubicBezTo>
                <a:cubicBezTo>
                  <a:pt x="440640" y="4662987"/>
                  <a:pt x="443308" y="4671177"/>
                  <a:pt x="444070" y="4677656"/>
                </a:cubicBezTo>
                <a:cubicBezTo>
                  <a:pt x="447689" y="4707565"/>
                  <a:pt x="448071" y="4738236"/>
                  <a:pt x="453977" y="4767765"/>
                </a:cubicBezTo>
                <a:lnTo>
                  <a:pt x="455286" y="4800483"/>
                </a:lnTo>
                <a:lnTo>
                  <a:pt x="440450" y="4828916"/>
                </a:lnTo>
                <a:cubicBezTo>
                  <a:pt x="423877" y="4846490"/>
                  <a:pt x="412446" y="4866958"/>
                  <a:pt x="410740" y="4889275"/>
                </a:cubicBezTo>
                <a:lnTo>
                  <a:pt x="410740" y="4889275"/>
                </a:lnTo>
                <a:lnTo>
                  <a:pt x="410740" y="4889276"/>
                </a:lnTo>
                <a:cubicBezTo>
                  <a:pt x="410172" y="4896714"/>
                  <a:pt x="410683" y="4904358"/>
                  <a:pt x="412445" y="4912169"/>
                </a:cubicBezTo>
                <a:lnTo>
                  <a:pt x="413848" y="4933805"/>
                </a:lnTo>
                <a:lnTo>
                  <a:pt x="409088" y="4952673"/>
                </a:lnTo>
                <a:cubicBezTo>
                  <a:pt x="404302" y="4964604"/>
                  <a:pt x="396729" y="4975511"/>
                  <a:pt x="389013" y="4987037"/>
                </a:cubicBezTo>
                <a:cubicBezTo>
                  <a:pt x="377774" y="5003801"/>
                  <a:pt x="363676" y="5022852"/>
                  <a:pt x="362534" y="5041521"/>
                </a:cubicBezTo>
                <a:cubicBezTo>
                  <a:pt x="360677" y="5073241"/>
                  <a:pt x="338137" y="5101639"/>
                  <a:pt x="336386" y="5133224"/>
                </a:cubicBezTo>
                <a:lnTo>
                  <a:pt x="336386" y="5133225"/>
                </a:lnTo>
                <a:lnTo>
                  <a:pt x="336386" y="5133225"/>
                </a:lnTo>
                <a:lnTo>
                  <a:pt x="343101" y="5166114"/>
                </a:lnTo>
                <a:lnTo>
                  <a:pt x="342411" y="5172090"/>
                </a:lnTo>
                <a:cubicBezTo>
                  <a:pt x="341530" y="5174400"/>
                  <a:pt x="340339" y="5176876"/>
                  <a:pt x="339863" y="5179067"/>
                </a:cubicBezTo>
                <a:lnTo>
                  <a:pt x="339863" y="5179068"/>
                </a:lnTo>
                <a:lnTo>
                  <a:pt x="339863" y="5179068"/>
                </a:lnTo>
                <a:cubicBezTo>
                  <a:pt x="332623" y="5214122"/>
                  <a:pt x="339673" y="5247079"/>
                  <a:pt x="363486" y="5272797"/>
                </a:cubicBezTo>
                <a:cubicBezTo>
                  <a:pt x="379013" y="5289657"/>
                  <a:pt x="387538" y="5307422"/>
                  <a:pt x="390920" y="5326163"/>
                </a:cubicBezTo>
                <a:lnTo>
                  <a:pt x="392366" y="5355014"/>
                </a:lnTo>
                <a:lnTo>
                  <a:pt x="387489" y="5385384"/>
                </a:lnTo>
                <a:cubicBezTo>
                  <a:pt x="384250" y="5398721"/>
                  <a:pt x="381964" y="5412057"/>
                  <a:pt x="379298" y="5425582"/>
                </a:cubicBezTo>
                <a:cubicBezTo>
                  <a:pt x="375488" y="5443870"/>
                  <a:pt x="371486" y="5462351"/>
                  <a:pt x="367676" y="5480637"/>
                </a:cubicBezTo>
                <a:cubicBezTo>
                  <a:pt x="365771" y="5489497"/>
                  <a:pt x="363200" y="5498832"/>
                  <a:pt x="363152" y="5507667"/>
                </a:cubicBezTo>
                <a:lnTo>
                  <a:pt x="363152" y="5507668"/>
                </a:lnTo>
                <a:lnTo>
                  <a:pt x="363152" y="5507668"/>
                </a:lnTo>
                <a:cubicBezTo>
                  <a:pt x="363105" y="5516503"/>
                  <a:pt x="365581" y="5524837"/>
                  <a:pt x="373772" y="5531694"/>
                </a:cubicBezTo>
                <a:lnTo>
                  <a:pt x="383918" y="5547578"/>
                </a:lnTo>
                <a:lnTo>
                  <a:pt x="374344" y="5562746"/>
                </a:lnTo>
                <a:cubicBezTo>
                  <a:pt x="331671" y="5600467"/>
                  <a:pt x="305000" y="5646189"/>
                  <a:pt x="303096" y="5704483"/>
                </a:cubicBezTo>
                <a:cubicBezTo>
                  <a:pt x="302714" y="5716485"/>
                  <a:pt x="300048" y="5728678"/>
                  <a:pt x="297190" y="5740488"/>
                </a:cubicBezTo>
                <a:cubicBezTo>
                  <a:pt x="295475" y="5747728"/>
                  <a:pt x="293569" y="5756493"/>
                  <a:pt x="288425" y="5760873"/>
                </a:cubicBezTo>
                <a:cubicBezTo>
                  <a:pt x="249182" y="5794974"/>
                  <a:pt x="221939" y="5837457"/>
                  <a:pt x="200030" y="5883751"/>
                </a:cubicBezTo>
                <a:cubicBezTo>
                  <a:pt x="192220" y="5900323"/>
                  <a:pt x="184410" y="5918042"/>
                  <a:pt x="182124" y="5935949"/>
                </a:cubicBezTo>
                <a:lnTo>
                  <a:pt x="182124" y="5935950"/>
                </a:lnTo>
                <a:lnTo>
                  <a:pt x="182124" y="5935950"/>
                </a:lnTo>
                <a:cubicBezTo>
                  <a:pt x="179838" y="5954618"/>
                  <a:pt x="183648" y="5974241"/>
                  <a:pt x="185744" y="5993292"/>
                </a:cubicBezTo>
                <a:cubicBezTo>
                  <a:pt x="186886" y="6004532"/>
                  <a:pt x="186696" y="6017486"/>
                  <a:pt x="192220" y="6026441"/>
                </a:cubicBezTo>
                <a:cubicBezTo>
                  <a:pt x="209557" y="6054826"/>
                  <a:pt x="228225" y="6082259"/>
                  <a:pt x="248420" y="6108739"/>
                </a:cubicBezTo>
                <a:lnTo>
                  <a:pt x="262113" y="6133315"/>
                </a:lnTo>
                <a:lnTo>
                  <a:pt x="258413" y="6143190"/>
                </a:lnTo>
                <a:cubicBezTo>
                  <a:pt x="255862" y="6146732"/>
                  <a:pt x="251944" y="6150697"/>
                  <a:pt x="246514" y="6155602"/>
                </a:cubicBezTo>
                <a:cubicBezTo>
                  <a:pt x="224225" y="6175797"/>
                  <a:pt x="212605" y="6200944"/>
                  <a:pt x="207843" y="6228756"/>
                </a:cubicBezTo>
                <a:cubicBezTo>
                  <a:pt x="200412" y="6272764"/>
                  <a:pt x="194126" y="6317151"/>
                  <a:pt x="190506" y="6361539"/>
                </a:cubicBezTo>
                <a:lnTo>
                  <a:pt x="190506" y="6361540"/>
                </a:lnTo>
                <a:lnTo>
                  <a:pt x="190506" y="6361540"/>
                </a:lnTo>
                <a:lnTo>
                  <a:pt x="190704" y="6365039"/>
                </a:lnTo>
                <a:lnTo>
                  <a:pt x="191995" y="6387910"/>
                </a:lnTo>
                <a:lnTo>
                  <a:pt x="194825" y="6393746"/>
                </a:lnTo>
                <a:lnTo>
                  <a:pt x="201413" y="6407333"/>
                </a:lnTo>
                <a:lnTo>
                  <a:pt x="201413" y="6407332"/>
                </a:lnTo>
                <a:lnTo>
                  <a:pt x="194825" y="6393746"/>
                </a:lnTo>
                <a:lnTo>
                  <a:pt x="191995" y="6387910"/>
                </a:lnTo>
                <a:lnTo>
                  <a:pt x="190704" y="6365039"/>
                </a:lnTo>
                <a:lnTo>
                  <a:pt x="190506" y="6361540"/>
                </a:lnTo>
                <a:lnTo>
                  <a:pt x="207843" y="6228757"/>
                </a:lnTo>
                <a:cubicBezTo>
                  <a:pt x="212605" y="6200945"/>
                  <a:pt x="224225" y="6175798"/>
                  <a:pt x="246514" y="6155603"/>
                </a:cubicBezTo>
                <a:cubicBezTo>
                  <a:pt x="257374" y="6145793"/>
                  <a:pt x="262184" y="6139745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4"/>
                  <a:pt x="257088" y="6120074"/>
                  <a:pt x="248420" y="6108738"/>
                </a:cubicBezTo>
                <a:cubicBezTo>
                  <a:pt x="228225" y="6082258"/>
                  <a:pt x="209557" y="6054825"/>
                  <a:pt x="192220" y="6026440"/>
                </a:cubicBezTo>
                <a:cubicBezTo>
                  <a:pt x="186696" y="6017485"/>
                  <a:pt x="186886" y="6004531"/>
                  <a:pt x="185744" y="5993291"/>
                </a:cubicBezTo>
                <a:cubicBezTo>
                  <a:pt x="184696" y="5983766"/>
                  <a:pt x="183220" y="5974097"/>
                  <a:pt x="182291" y="5964477"/>
                </a:cubicBezTo>
                <a:lnTo>
                  <a:pt x="182124" y="5935950"/>
                </a:lnTo>
                <a:lnTo>
                  <a:pt x="189006" y="5909351"/>
                </a:lnTo>
                <a:cubicBezTo>
                  <a:pt x="192220" y="5900611"/>
                  <a:pt x="196125" y="5892038"/>
                  <a:pt x="200030" y="5883752"/>
                </a:cubicBezTo>
                <a:cubicBezTo>
                  <a:pt x="221939" y="5837458"/>
                  <a:pt x="249182" y="5794975"/>
                  <a:pt x="288425" y="5760874"/>
                </a:cubicBezTo>
                <a:cubicBezTo>
                  <a:pt x="293569" y="5756494"/>
                  <a:pt x="295475" y="5747729"/>
                  <a:pt x="297190" y="5740489"/>
                </a:cubicBezTo>
                <a:cubicBezTo>
                  <a:pt x="300048" y="5728679"/>
                  <a:pt x="302714" y="5716486"/>
                  <a:pt x="303096" y="5704484"/>
                </a:cubicBezTo>
                <a:cubicBezTo>
                  <a:pt x="305000" y="5646190"/>
                  <a:pt x="331671" y="5600468"/>
                  <a:pt x="374344" y="5562747"/>
                </a:cubicBezTo>
                <a:cubicBezTo>
                  <a:pt x="380441" y="5557318"/>
                  <a:pt x="383823" y="5552508"/>
                  <a:pt x="383918" y="5547579"/>
                </a:cubicBezTo>
                <a:lnTo>
                  <a:pt x="383918" y="5547578"/>
                </a:lnTo>
                <a:lnTo>
                  <a:pt x="383918" y="5547578"/>
                </a:lnTo>
                <a:cubicBezTo>
                  <a:pt x="384013" y="5542648"/>
                  <a:pt x="380822" y="5537600"/>
                  <a:pt x="373772" y="5531693"/>
                </a:cubicBezTo>
                <a:cubicBezTo>
                  <a:pt x="369677" y="5528265"/>
                  <a:pt x="367010" y="5524467"/>
                  <a:pt x="365373" y="5520422"/>
                </a:cubicBezTo>
                <a:lnTo>
                  <a:pt x="363152" y="5507668"/>
                </a:lnTo>
                <a:lnTo>
                  <a:pt x="367676" y="5480638"/>
                </a:lnTo>
                <a:cubicBezTo>
                  <a:pt x="371486" y="5462352"/>
                  <a:pt x="375488" y="5443871"/>
                  <a:pt x="379298" y="5425583"/>
                </a:cubicBezTo>
                <a:cubicBezTo>
                  <a:pt x="381964" y="5412058"/>
                  <a:pt x="384250" y="5398722"/>
                  <a:pt x="387489" y="5385385"/>
                </a:cubicBezTo>
                <a:cubicBezTo>
                  <a:pt x="390014" y="5375003"/>
                  <a:pt x="391717" y="5364883"/>
                  <a:pt x="392366" y="5355015"/>
                </a:cubicBezTo>
                <a:lnTo>
                  <a:pt x="392366" y="5355014"/>
                </a:lnTo>
                <a:lnTo>
                  <a:pt x="392366" y="5355014"/>
                </a:lnTo>
                <a:cubicBezTo>
                  <a:pt x="394313" y="5325412"/>
                  <a:pt x="386776" y="5298086"/>
                  <a:pt x="363486" y="5272796"/>
                </a:cubicBezTo>
                <a:cubicBezTo>
                  <a:pt x="351580" y="5259937"/>
                  <a:pt x="343864" y="5245269"/>
                  <a:pt x="340030" y="5229433"/>
                </a:cubicBezTo>
                <a:lnTo>
                  <a:pt x="339863" y="5179068"/>
                </a:lnTo>
                <a:lnTo>
                  <a:pt x="342411" y="5172091"/>
                </a:lnTo>
                <a:cubicBezTo>
                  <a:pt x="343292" y="5169781"/>
                  <a:pt x="343863" y="5167638"/>
                  <a:pt x="343101" y="5166114"/>
                </a:cubicBezTo>
                <a:lnTo>
                  <a:pt x="343101" y="5166114"/>
                </a:lnTo>
                <a:lnTo>
                  <a:pt x="343101" y="5166113"/>
                </a:lnTo>
                <a:lnTo>
                  <a:pt x="336386" y="5133225"/>
                </a:lnTo>
                <a:lnTo>
                  <a:pt x="343531" y="5102461"/>
                </a:lnTo>
                <a:cubicBezTo>
                  <a:pt x="350866" y="5082339"/>
                  <a:pt x="361296" y="5062669"/>
                  <a:pt x="362534" y="5041522"/>
                </a:cubicBezTo>
                <a:cubicBezTo>
                  <a:pt x="363676" y="5022853"/>
                  <a:pt x="377774" y="5003802"/>
                  <a:pt x="389013" y="4987038"/>
                </a:cubicBezTo>
                <a:cubicBezTo>
                  <a:pt x="400587" y="4969748"/>
                  <a:pt x="411839" y="4953853"/>
                  <a:pt x="413848" y="4933805"/>
                </a:cubicBezTo>
                <a:lnTo>
                  <a:pt x="413848" y="4933805"/>
                </a:lnTo>
                <a:lnTo>
                  <a:pt x="413848" y="4933804"/>
                </a:lnTo>
                <a:cubicBezTo>
                  <a:pt x="414517" y="4927122"/>
                  <a:pt x="414160" y="4919978"/>
                  <a:pt x="412445" y="4912168"/>
                </a:cubicBezTo>
                <a:lnTo>
                  <a:pt x="410740" y="4889275"/>
                </a:lnTo>
                <a:lnTo>
                  <a:pt x="415518" y="4867614"/>
                </a:lnTo>
                <a:cubicBezTo>
                  <a:pt x="420638" y="4853635"/>
                  <a:pt x="429401" y="4840633"/>
                  <a:pt x="440450" y="4828917"/>
                </a:cubicBezTo>
                <a:cubicBezTo>
                  <a:pt x="448833" y="4819964"/>
                  <a:pt x="453405" y="4810581"/>
                  <a:pt x="455286" y="4800484"/>
                </a:cubicBezTo>
                <a:lnTo>
                  <a:pt x="455286" y="4800483"/>
                </a:lnTo>
                <a:lnTo>
                  <a:pt x="455286" y="4800483"/>
                </a:lnTo>
                <a:cubicBezTo>
                  <a:pt x="457168" y="4790386"/>
                  <a:pt x="456358" y="4779575"/>
                  <a:pt x="453977" y="4767764"/>
                </a:cubicBezTo>
                <a:cubicBezTo>
                  <a:pt x="448071" y="4738235"/>
                  <a:pt x="447689" y="4707564"/>
                  <a:pt x="444070" y="4677655"/>
                </a:cubicBezTo>
                <a:cubicBezTo>
                  <a:pt x="443308" y="4671176"/>
                  <a:pt x="440640" y="4662986"/>
                  <a:pt x="436068" y="4659174"/>
                </a:cubicBezTo>
                <a:cubicBezTo>
                  <a:pt x="379298" y="4612500"/>
                  <a:pt x="378726" y="4546776"/>
                  <a:pt x="376058" y="4482004"/>
                </a:cubicBezTo>
                <a:lnTo>
                  <a:pt x="375296" y="4363891"/>
                </a:lnTo>
                <a:lnTo>
                  <a:pt x="384250" y="4324646"/>
                </a:lnTo>
                <a:cubicBezTo>
                  <a:pt x="396253" y="4300071"/>
                  <a:pt x="411873" y="4277402"/>
                  <a:pt x="424066" y="4253015"/>
                </a:cubicBezTo>
                <a:cubicBezTo>
                  <a:pt x="428830" y="4243873"/>
                  <a:pt x="429020" y="4232061"/>
                  <a:pt x="429782" y="4221392"/>
                </a:cubicBezTo>
                <a:lnTo>
                  <a:pt x="429782" y="4221391"/>
                </a:lnTo>
                <a:lnTo>
                  <a:pt x="429782" y="4221391"/>
                </a:lnTo>
                <a:lnTo>
                  <a:pt x="429687" y="4192388"/>
                </a:lnTo>
                <a:lnTo>
                  <a:pt x="433592" y="4165384"/>
                </a:lnTo>
                <a:cubicBezTo>
                  <a:pt x="442451" y="4144333"/>
                  <a:pt x="445880" y="4123948"/>
                  <a:pt x="444904" y="4103826"/>
                </a:cubicBezTo>
                <a:lnTo>
                  <a:pt x="444904" y="4103826"/>
                </a:lnTo>
                <a:lnTo>
                  <a:pt x="444904" y="4103825"/>
                </a:lnTo>
                <a:cubicBezTo>
                  <a:pt x="443928" y="4083702"/>
                  <a:pt x="438546" y="4063842"/>
                  <a:pt x="429782" y="4043839"/>
                </a:cubicBezTo>
                <a:cubicBezTo>
                  <a:pt x="423639" y="4029837"/>
                  <a:pt x="419150" y="4016025"/>
                  <a:pt x="416480" y="4002410"/>
                </a:cubicBezTo>
                <a:lnTo>
                  <a:pt x="414089" y="3962160"/>
                </a:lnTo>
                <a:lnTo>
                  <a:pt x="423593" y="3923125"/>
                </a:lnTo>
                <a:cubicBezTo>
                  <a:pt x="428853" y="3910319"/>
                  <a:pt x="436259" y="3897722"/>
                  <a:pt x="445974" y="3885339"/>
                </a:cubicBezTo>
                <a:cubicBezTo>
                  <a:pt x="454738" y="3874195"/>
                  <a:pt x="457024" y="3863193"/>
                  <a:pt x="455357" y="3852620"/>
                </a:cubicBezTo>
                <a:lnTo>
                  <a:pt x="455357" y="3852620"/>
                </a:lnTo>
                <a:lnTo>
                  <a:pt x="455357" y="3852619"/>
                </a:lnTo>
                <a:cubicBezTo>
                  <a:pt x="453691" y="3842046"/>
                  <a:pt x="448071" y="3831902"/>
                  <a:pt x="441022" y="3822472"/>
                </a:cubicBezTo>
                <a:lnTo>
                  <a:pt x="426091" y="3789776"/>
                </a:lnTo>
                <a:lnTo>
                  <a:pt x="432448" y="3754653"/>
                </a:lnTo>
                <a:cubicBezTo>
                  <a:pt x="435116" y="3749126"/>
                  <a:pt x="433782" y="3741316"/>
                  <a:pt x="432830" y="3734838"/>
                </a:cubicBezTo>
                <a:lnTo>
                  <a:pt x="432830" y="3734838"/>
                </a:lnTo>
                <a:lnTo>
                  <a:pt x="432830" y="3734837"/>
                </a:lnTo>
                <a:lnTo>
                  <a:pt x="428782" y="3680164"/>
                </a:lnTo>
                <a:lnTo>
                  <a:pt x="435295" y="3654416"/>
                </a:lnTo>
                <a:cubicBezTo>
                  <a:pt x="439105" y="3646123"/>
                  <a:pt x="444784" y="3638158"/>
                  <a:pt x="453023" y="3630633"/>
                </a:cubicBezTo>
                <a:cubicBezTo>
                  <a:pt x="459501" y="3624726"/>
                  <a:pt x="462167" y="3614820"/>
                  <a:pt x="466549" y="3606818"/>
                </a:cubicBezTo>
                <a:cubicBezTo>
                  <a:pt x="475504" y="3590054"/>
                  <a:pt x="479552" y="3582005"/>
                  <a:pt x="478647" y="3574409"/>
                </a:cubicBezTo>
                <a:lnTo>
                  <a:pt x="478647" y="3574408"/>
                </a:lnTo>
                <a:lnTo>
                  <a:pt x="478647" y="3574408"/>
                </a:lnTo>
                <a:cubicBezTo>
                  <a:pt x="477742" y="3566811"/>
                  <a:pt x="471884" y="3559668"/>
                  <a:pt x="461025" y="3544713"/>
                </a:cubicBezTo>
                <a:cubicBezTo>
                  <a:pt x="449595" y="3529090"/>
                  <a:pt x="437974" y="3507563"/>
                  <a:pt x="438926" y="3489467"/>
                </a:cubicBezTo>
                <a:cubicBezTo>
                  <a:pt x="444640" y="3380305"/>
                  <a:pt x="417208" y="3276480"/>
                  <a:pt x="391299" y="3172654"/>
                </a:cubicBezTo>
                <a:lnTo>
                  <a:pt x="378845" y="3077402"/>
                </a:lnTo>
                <a:lnTo>
                  <a:pt x="390537" y="2982149"/>
                </a:lnTo>
                <a:cubicBezTo>
                  <a:pt x="393490" y="2970576"/>
                  <a:pt x="394491" y="2959157"/>
                  <a:pt x="394121" y="2947863"/>
                </a:cubicBezTo>
                <a:lnTo>
                  <a:pt x="394121" y="2947863"/>
                </a:lnTo>
                <a:lnTo>
                  <a:pt x="394121" y="2947862"/>
                </a:lnTo>
                <a:cubicBezTo>
                  <a:pt x="393014" y="2913982"/>
                  <a:pt x="379583" y="2881226"/>
                  <a:pt x="369582" y="2848793"/>
                </a:cubicBezTo>
                <a:close/>
                <a:moveTo>
                  <a:pt x="845377" y="1508458"/>
                </a:moveTo>
                <a:lnTo>
                  <a:pt x="873470" y="1596213"/>
                </a:lnTo>
                <a:cubicBezTo>
                  <a:pt x="875947" y="1604978"/>
                  <a:pt x="874422" y="1615836"/>
                  <a:pt x="871566" y="1624980"/>
                </a:cubicBezTo>
                <a:cubicBezTo>
                  <a:pt x="861850" y="1656223"/>
                  <a:pt x="837464" y="1676036"/>
                  <a:pt x="814984" y="1697753"/>
                </a:cubicBezTo>
                <a:cubicBezTo>
                  <a:pt x="805078" y="1707279"/>
                  <a:pt x="798030" y="1720423"/>
                  <a:pt x="792316" y="1733188"/>
                </a:cubicBezTo>
                <a:cubicBezTo>
                  <a:pt x="777644" y="1766335"/>
                  <a:pt x="764501" y="1800246"/>
                  <a:pt x="750595" y="1833775"/>
                </a:cubicBezTo>
                <a:cubicBezTo>
                  <a:pt x="749261" y="1837013"/>
                  <a:pt x="745832" y="1839679"/>
                  <a:pt x="742974" y="1842158"/>
                </a:cubicBezTo>
                <a:cubicBezTo>
                  <a:pt x="712873" y="1866922"/>
                  <a:pt x="682584" y="1891497"/>
                  <a:pt x="652483" y="1916454"/>
                </a:cubicBezTo>
                <a:cubicBezTo>
                  <a:pt x="646769" y="1921216"/>
                  <a:pt x="642577" y="1928076"/>
                  <a:pt x="637053" y="1933219"/>
                </a:cubicBezTo>
                <a:cubicBezTo>
                  <a:pt x="629433" y="1940459"/>
                  <a:pt x="622192" y="1949603"/>
                  <a:pt x="613048" y="1953413"/>
                </a:cubicBezTo>
                <a:cubicBezTo>
                  <a:pt x="584283" y="1965224"/>
                  <a:pt x="571899" y="1987894"/>
                  <a:pt x="566565" y="2016469"/>
                </a:cubicBezTo>
                <a:cubicBezTo>
                  <a:pt x="561612" y="2042570"/>
                  <a:pt x="557420" y="2068669"/>
                  <a:pt x="551706" y="2094578"/>
                </a:cubicBezTo>
                <a:cubicBezTo>
                  <a:pt x="544848" y="2126201"/>
                  <a:pt x="537418" y="2157636"/>
                  <a:pt x="529035" y="2188879"/>
                </a:cubicBezTo>
                <a:cubicBezTo>
                  <a:pt x="525415" y="2202404"/>
                  <a:pt x="521225" y="2216692"/>
                  <a:pt x="513795" y="2228314"/>
                </a:cubicBezTo>
                <a:cubicBezTo>
                  <a:pt x="493220" y="2260890"/>
                  <a:pt x="479314" y="2295753"/>
                  <a:pt x="484838" y="2334044"/>
                </a:cubicBezTo>
                <a:cubicBezTo>
                  <a:pt x="489220" y="2364715"/>
                  <a:pt x="477980" y="2390434"/>
                  <a:pt x="460453" y="2409485"/>
                </a:cubicBezTo>
                <a:cubicBezTo>
                  <a:pt x="444546" y="2426822"/>
                  <a:pt x="438402" y="2444777"/>
                  <a:pt x="437521" y="2463017"/>
                </a:cubicBezTo>
                <a:lnTo>
                  <a:pt x="437521" y="2463018"/>
                </a:lnTo>
                <a:lnTo>
                  <a:pt x="437521" y="2463019"/>
                </a:lnTo>
                <a:cubicBezTo>
                  <a:pt x="436640" y="2481259"/>
                  <a:pt x="441021" y="2499786"/>
                  <a:pt x="446164" y="2518265"/>
                </a:cubicBezTo>
                <a:lnTo>
                  <a:pt x="449808" y="2545007"/>
                </a:lnTo>
                <a:lnTo>
                  <a:pt x="445594" y="2571034"/>
                </a:lnTo>
                <a:cubicBezTo>
                  <a:pt x="433592" y="2612945"/>
                  <a:pt x="401015" y="2640950"/>
                  <a:pt x="372440" y="2668001"/>
                </a:cubicBezTo>
                <a:cubicBezTo>
                  <a:pt x="348055" y="2691054"/>
                  <a:pt x="334339" y="2716963"/>
                  <a:pt x="324050" y="2745348"/>
                </a:cubicBezTo>
                <a:lnTo>
                  <a:pt x="324050" y="2745352"/>
                </a:lnTo>
                <a:lnTo>
                  <a:pt x="317719" y="2770757"/>
                </a:lnTo>
                <a:lnTo>
                  <a:pt x="318129" y="2778006"/>
                </a:lnTo>
                <a:lnTo>
                  <a:pt x="317350" y="2782305"/>
                </a:lnTo>
                <a:lnTo>
                  <a:pt x="318550" y="2785440"/>
                </a:lnTo>
                <a:lnTo>
                  <a:pt x="318978" y="2793023"/>
                </a:lnTo>
                <a:lnTo>
                  <a:pt x="328628" y="2811780"/>
                </a:lnTo>
                <a:lnTo>
                  <a:pt x="328631" y="2811787"/>
                </a:lnTo>
                <a:lnTo>
                  <a:pt x="328632" y="2811787"/>
                </a:lnTo>
                <a:lnTo>
                  <a:pt x="328628" y="2811780"/>
                </a:lnTo>
                <a:lnTo>
                  <a:pt x="318550" y="2785440"/>
                </a:lnTo>
                <a:lnTo>
                  <a:pt x="318129" y="2778006"/>
                </a:lnTo>
                <a:lnTo>
                  <a:pt x="324050" y="2745352"/>
                </a:lnTo>
                <a:lnTo>
                  <a:pt x="324050" y="2745349"/>
                </a:lnTo>
                <a:cubicBezTo>
                  <a:pt x="334339" y="2716964"/>
                  <a:pt x="348055" y="2691055"/>
                  <a:pt x="372440" y="2668002"/>
                </a:cubicBezTo>
                <a:cubicBezTo>
                  <a:pt x="401015" y="2640951"/>
                  <a:pt x="433592" y="2612946"/>
                  <a:pt x="445594" y="2571035"/>
                </a:cubicBezTo>
                <a:cubicBezTo>
                  <a:pt x="448166" y="2561986"/>
                  <a:pt x="449642" y="2553556"/>
                  <a:pt x="449809" y="2545007"/>
                </a:cubicBezTo>
                <a:lnTo>
                  <a:pt x="449808" y="2545007"/>
                </a:lnTo>
                <a:lnTo>
                  <a:pt x="449809" y="2545006"/>
                </a:lnTo>
                <a:cubicBezTo>
                  <a:pt x="449975" y="2536458"/>
                  <a:pt x="448832" y="2527790"/>
                  <a:pt x="446164" y="2518264"/>
                </a:cubicBezTo>
                <a:cubicBezTo>
                  <a:pt x="443593" y="2509024"/>
                  <a:pt x="441212" y="2499773"/>
                  <a:pt x="439584" y="2490551"/>
                </a:cubicBezTo>
                <a:lnTo>
                  <a:pt x="437521" y="2463018"/>
                </a:lnTo>
                <a:lnTo>
                  <a:pt x="443352" y="2435913"/>
                </a:lnTo>
                <a:cubicBezTo>
                  <a:pt x="446987" y="2426977"/>
                  <a:pt x="452500" y="2418155"/>
                  <a:pt x="460453" y="2409486"/>
                </a:cubicBezTo>
                <a:cubicBezTo>
                  <a:pt x="477980" y="2390435"/>
                  <a:pt x="489220" y="2364716"/>
                  <a:pt x="484838" y="2334045"/>
                </a:cubicBezTo>
                <a:cubicBezTo>
                  <a:pt x="479314" y="2295754"/>
                  <a:pt x="493220" y="2260891"/>
                  <a:pt x="513795" y="2228315"/>
                </a:cubicBezTo>
                <a:cubicBezTo>
                  <a:pt x="521225" y="2216693"/>
                  <a:pt x="525415" y="2202405"/>
                  <a:pt x="529035" y="2188880"/>
                </a:cubicBezTo>
                <a:cubicBezTo>
                  <a:pt x="537418" y="2157637"/>
                  <a:pt x="544848" y="2126202"/>
                  <a:pt x="551706" y="2094579"/>
                </a:cubicBezTo>
                <a:cubicBezTo>
                  <a:pt x="557420" y="2068670"/>
                  <a:pt x="561612" y="2042571"/>
                  <a:pt x="566565" y="2016470"/>
                </a:cubicBezTo>
                <a:cubicBezTo>
                  <a:pt x="571899" y="1987895"/>
                  <a:pt x="584283" y="1965225"/>
                  <a:pt x="613048" y="1953414"/>
                </a:cubicBezTo>
                <a:cubicBezTo>
                  <a:pt x="622192" y="1949604"/>
                  <a:pt x="629433" y="1940460"/>
                  <a:pt x="637053" y="1933220"/>
                </a:cubicBezTo>
                <a:cubicBezTo>
                  <a:pt x="642577" y="1928077"/>
                  <a:pt x="646769" y="1921217"/>
                  <a:pt x="652483" y="1916455"/>
                </a:cubicBezTo>
                <a:cubicBezTo>
                  <a:pt x="682584" y="1891498"/>
                  <a:pt x="712873" y="1866923"/>
                  <a:pt x="742974" y="1842159"/>
                </a:cubicBezTo>
                <a:cubicBezTo>
                  <a:pt x="745832" y="1839680"/>
                  <a:pt x="749261" y="1837014"/>
                  <a:pt x="750595" y="1833776"/>
                </a:cubicBezTo>
                <a:cubicBezTo>
                  <a:pt x="764501" y="1800247"/>
                  <a:pt x="777645" y="1766336"/>
                  <a:pt x="792316" y="1733189"/>
                </a:cubicBezTo>
                <a:cubicBezTo>
                  <a:pt x="798030" y="1720424"/>
                  <a:pt x="805078" y="1707280"/>
                  <a:pt x="814985" y="1697754"/>
                </a:cubicBezTo>
                <a:cubicBezTo>
                  <a:pt x="837465" y="1676037"/>
                  <a:pt x="861850" y="1656224"/>
                  <a:pt x="871566" y="1624981"/>
                </a:cubicBezTo>
                <a:cubicBezTo>
                  <a:pt x="874423" y="1615837"/>
                  <a:pt x="875948" y="1604979"/>
                  <a:pt x="873471" y="1596214"/>
                </a:cubicBezTo>
                <a:close/>
                <a:moveTo>
                  <a:pt x="820975" y="1453958"/>
                </a:moveTo>
                <a:lnTo>
                  <a:pt x="826772" y="1459073"/>
                </a:lnTo>
                <a:lnTo>
                  <a:pt x="835990" y="1481572"/>
                </a:lnTo>
                <a:lnTo>
                  <a:pt x="826773" y="1459074"/>
                </a:lnTo>
                <a:lnTo>
                  <a:pt x="826772" y="1459073"/>
                </a:lnTo>
                <a:lnTo>
                  <a:pt x="826772" y="1459073"/>
                </a:lnTo>
                <a:close/>
                <a:moveTo>
                  <a:pt x="807579" y="1268758"/>
                </a:moveTo>
                <a:lnTo>
                  <a:pt x="802412" y="1286069"/>
                </a:lnTo>
                <a:cubicBezTo>
                  <a:pt x="787838" y="1306930"/>
                  <a:pt x="781599" y="1328552"/>
                  <a:pt x="780074" y="1350627"/>
                </a:cubicBezTo>
                <a:lnTo>
                  <a:pt x="785669" y="1413840"/>
                </a:lnTo>
                <a:lnTo>
                  <a:pt x="780075" y="1350628"/>
                </a:lnTo>
                <a:cubicBezTo>
                  <a:pt x="781599" y="1328553"/>
                  <a:pt x="787839" y="1306930"/>
                  <a:pt x="802412" y="1286070"/>
                </a:cubicBezTo>
                <a:cubicBezTo>
                  <a:pt x="805555" y="1281689"/>
                  <a:pt x="807127" y="1275402"/>
                  <a:pt x="807579" y="1268758"/>
                </a:cubicBezTo>
                <a:close/>
                <a:moveTo>
                  <a:pt x="865850" y="773035"/>
                </a:moveTo>
                <a:lnTo>
                  <a:pt x="857850" y="854379"/>
                </a:lnTo>
                <a:cubicBezTo>
                  <a:pt x="855564" y="878956"/>
                  <a:pt x="854802" y="903722"/>
                  <a:pt x="826796" y="915343"/>
                </a:cubicBezTo>
                <a:cubicBezTo>
                  <a:pt x="822414" y="917059"/>
                  <a:pt x="819176" y="922773"/>
                  <a:pt x="816318" y="927155"/>
                </a:cubicBezTo>
                <a:cubicBezTo>
                  <a:pt x="772310" y="994785"/>
                  <a:pt x="773454" y="1030980"/>
                  <a:pt x="819938" y="1097087"/>
                </a:cubicBezTo>
                <a:cubicBezTo>
                  <a:pt x="824700" y="1103945"/>
                  <a:pt x="828130" y="1118613"/>
                  <a:pt x="824320" y="1123185"/>
                </a:cubicBezTo>
                <a:cubicBezTo>
                  <a:pt x="808508" y="1142617"/>
                  <a:pt x="801460" y="1162954"/>
                  <a:pt x="799602" y="1184029"/>
                </a:cubicBezTo>
                <a:cubicBezTo>
                  <a:pt x="801460" y="1162954"/>
                  <a:pt x="808509" y="1142618"/>
                  <a:pt x="824321" y="1123186"/>
                </a:cubicBezTo>
                <a:cubicBezTo>
                  <a:pt x="828131" y="1118614"/>
                  <a:pt x="824701" y="1103946"/>
                  <a:pt x="819939" y="1097088"/>
                </a:cubicBezTo>
                <a:cubicBezTo>
                  <a:pt x="773455" y="1030981"/>
                  <a:pt x="772311" y="994786"/>
                  <a:pt x="816319" y="927156"/>
                </a:cubicBezTo>
                <a:cubicBezTo>
                  <a:pt x="819177" y="922774"/>
                  <a:pt x="822415" y="917060"/>
                  <a:pt x="826797" y="915344"/>
                </a:cubicBezTo>
                <a:cubicBezTo>
                  <a:pt x="854802" y="903723"/>
                  <a:pt x="855564" y="878957"/>
                  <a:pt x="857850" y="854380"/>
                </a:cubicBezTo>
                <a:cubicBezTo>
                  <a:pt x="860326" y="827330"/>
                  <a:pt x="863564" y="800277"/>
                  <a:pt x="865850" y="773036"/>
                </a:cubicBezTo>
                <a:close/>
                <a:moveTo>
                  <a:pt x="810449" y="517851"/>
                </a:moveTo>
                <a:lnTo>
                  <a:pt x="819366" y="556047"/>
                </a:lnTo>
                <a:cubicBezTo>
                  <a:pt x="821462" y="564048"/>
                  <a:pt x="826986" y="572622"/>
                  <a:pt x="825844" y="580050"/>
                </a:cubicBezTo>
                <a:cubicBezTo>
                  <a:pt x="822510" y="601578"/>
                  <a:pt x="824939" y="622201"/>
                  <a:pt x="829225" y="642537"/>
                </a:cubicBezTo>
                <a:lnTo>
                  <a:pt x="841749" y="694928"/>
                </a:lnTo>
                <a:lnTo>
                  <a:pt x="829226" y="642538"/>
                </a:lnTo>
                <a:cubicBezTo>
                  <a:pt x="824940" y="622201"/>
                  <a:pt x="822511" y="601579"/>
                  <a:pt x="825845" y="580051"/>
                </a:cubicBezTo>
                <a:cubicBezTo>
                  <a:pt x="826987" y="572623"/>
                  <a:pt x="821463" y="564049"/>
                  <a:pt x="819367" y="556048"/>
                </a:cubicBezTo>
                <a:close/>
                <a:moveTo>
                  <a:pt x="797154" y="298169"/>
                </a:moveTo>
                <a:lnTo>
                  <a:pt x="811936" y="313533"/>
                </a:lnTo>
                <a:cubicBezTo>
                  <a:pt x="816128" y="316389"/>
                  <a:pt x="813842" y="330298"/>
                  <a:pt x="812508" y="338870"/>
                </a:cubicBezTo>
                <a:cubicBezTo>
                  <a:pt x="809650" y="357921"/>
                  <a:pt x="802412" y="376781"/>
                  <a:pt x="802602" y="395640"/>
                </a:cubicBezTo>
                <a:lnTo>
                  <a:pt x="806412" y="367328"/>
                </a:lnTo>
                <a:cubicBezTo>
                  <a:pt x="808555" y="357874"/>
                  <a:pt x="811080" y="348396"/>
                  <a:pt x="812509" y="338871"/>
                </a:cubicBezTo>
                <a:cubicBezTo>
                  <a:pt x="813843" y="330299"/>
                  <a:pt x="816129" y="316390"/>
                  <a:pt x="811937" y="313534"/>
                </a:cubicBezTo>
                <a:close/>
                <a:moveTo>
                  <a:pt x="789609" y="281568"/>
                </a:moveTo>
                <a:lnTo>
                  <a:pt x="794503" y="295415"/>
                </a:lnTo>
                <a:lnTo>
                  <a:pt x="794504" y="295415"/>
                </a:lnTo>
                <a:close/>
                <a:moveTo>
                  <a:pt x="802929" y="24486"/>
                </a:moveTo>
                <a:lnTo>
                  <a:pt x="805191" y="74129"/>
                </a:lnTo>
                <a:cubicBezTo>
                  <a:pt x="803807" y="100174"/>
                  <a:pt x="799302" y="125876"/>
                  <a:pt x="795072" y="151569"/>
                </a:cubicBezTo>
                <a:lnTo>
                  <a:pt x="794873" y="153388"/>
                </a:lnTo>
                <a:lnTo>
                  <a:pt x="791059" y="177271"/>
                </a:lnTo>
                <a:lnTo>
                  <a:pt x="786600" y="228944"/>
                </a:lnTo>
                <a:lnTo>
                  <a:pt x="786600" y="228948"/>
                </a:lnTo>
                <a:lnTo>
                  <a:pt x="786600" y="228949"/>
                </a:lnTo>
                <a:lnTo>
                  <a:pt x="786600" y="228944"/>
                </a:lnTo>
                <a:lnTo>
                  <a:pt x="794873" y="153388"/>
                </a:lnTo>
                <a:lnTo>
                  <a:pt x="799269" y="125861"/>
                </a:lnTo>
                <a:cubicBezTo>
                  <a:pt x="801959" y="108703"/>
                  <a:pt x="804269" y="91492"/>
                  <a:pt x="805192" y="74129"/>
                </a:cubicBezTo>
                <a:close/>
                <a:moveTo>
                  <a:pt x="341402" y="0"/>
                </a:moveTo>
                <a:lnTo>
                  <a:pt x="805510" y="0"/>
                </a:lnTo>
                <a:lnTo>
                  <a:pt x="802792" y="21486"/>
                </a:lnTo>
                <a:lnTo>
                  <a:pt x="805510" y="1"/>
                </a:ln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1"/>
                </a:lnTo>
                <a:lnTo>
                  <a:pt x="312449" y="6858001"/>
                </a:lnTo>
                <a:lnTo>
                  <a:pt x="306286" y="6812064"/>
                </a:lnTo>
                <a:lnTo>
                  <a:pt x="311060" y="6776800"/>
                </a:lnTo>
                <a:cubicBezTo>
                  <a:pt x="314156" y="6765164"/>
                  <a:pt x="318906" y="6753698"/>
                  <a:pt x="325764" y="6742553"/>
                </a:cubicBezTo>
                <a:cubicBezTo>
                  <a:pt x="334052" y="6729219"/>
                  <a:pt x="339196" y="6716169"/>
                  <a:pt x="339600" y="6702977"/>
                </a:cubicBezTo>
                <a:lnTo>
                  <a:pt x="339600" y="6702976"/>
                </a:lnTo>
                <a:lnTo>
                  <a:pt x="339600" y="6702976"/>
                </a:lnTo>
                <a:cubicBezTo>
                  <a:pt x="340005" y="6689783"/>
                  <a:pt x="335671" y="6676448"/>
                  <a:pt x="325002" y="6662541"/>
                </a:cubicBezTo>
                <a:cubicBezTo>
                  <a:pt x="321335" y="6657826"/>
                  <a:pt x="319038" y="6651967"/>
                  <a:pt x="317919" y="6645552"/>
                </a:cubicBezTo>
                <a:lnTo>
                  <a:pt x="317907" y="6625225"/>
                </a:lnTo>
                <a:lnTo>
                  <a:pt x="334529" y="6588626"/>
                </a:lnTo>
                <a:cubicBezTo>
                  <a:pt x="340625" y="6582147"/>
                  <a:pt x="346721" y="6575479"/>
                  <a:pt x="357008" y="6564621"/>
                </a:cubicBezTo>
                <a:lnTo>
                  <a:pt x="357008" y="6564620"/>
                </a:lnTo>
                <a:lnTo>
                  <a:pt x="334529" y="6588625"/>
                </a:lnTo>
                <a:cubicBezTo>
                  <a:pt x="326052" y="6597578"/>
                  <a:pt x="320003" y="6611342"/>
                  <a:pt x="317907" y="6625224"/>
                </a:cubicBezTo>
                <a:lnTo>
                  <a:pt x="317907" y="6625225"/>
                </a:lnTo>
                <a:lnTo>
                  <a:pt x="317907" y="6625225"/>
                </a:lnTo>
                <a:cubicBezTo>
                  <a:pt x="315811" y="6639108"/>
                  <a:pt x="317668" y="6653111"/>
                  <a:pt x="325002" y="6662542"/>
                </a:cubicBezTo>
                <a:cubicBezTo>
                  <a:pt x="330337" y="6669496"/>
                  <a:pt x="334087" y="6676306"/>
                  <a:pt x="336454" y="6683027"/>
                </a:cubicBezTo>
                <a:lnTo>
                  <a:pt x="339600" y="6702976"/>
                </a:lnTo>
                <a:lnTo>
                  <a:pt x="325764" y="6742552"/>
                </a:lnTo>
                <a:cubicBezTo>
                  <a:pt x="312048" y="6764841"/>
                  <a:pt x="306762" y="6788417"/>
                  <a:pt x="306286" y="6812063"/>
                </a:cubicBezTo>
                <a:lnTo>
                  <a:pt x="306286" y="6812064"/>
                </a:lnTo>
                <a:lnTo>
                  <a:pt x="306286" y="6812064"/>
                </a:lnTo>
                <a:lnTo>
                  <a:pt x="312449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39625" y="3309437"/>
                  <a:pt x="31623" y="3297434"/>
                  <a:pt x="23432" y="3293244"/>
                </a:cubicBezTo>
                <a:cubicBezTo>
                  <a:pt x="5144" y="3283908"/>
                  <a:pt x="1904" y="3271145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891F8D6-850A-4554-AF0F-FC18D0F9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97698-AD04-4FA6-BBA7-58AC3DA2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01843F1-9A50-4D34-96E0-A5E4E744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666FF70B-515F-4778-8DA1-B8D47EECF27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317571114"/>
              </p:ext>
            </p:extLst>
          </p:nvPr>
        </p:nvGraphicFramePr>
        <p:xfrm>
          <a:off x="530059" y="1043256"/>
          <a:ext cx="6440658" cy="54303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89626">
                  <a:extLst>
                    <a:ext uri="{9D8B030D-6E8A-4147-A177-3AD203B41FA5}">
                      <a16:colId xmlns:a16="http://schemas.microsoft.com/office/drawing/2014/main" val="3347706419"/>
                    </a:ext>
                  </a:extLst>
                </a:gridCol>
                <a:gridCol w="2053883">
                  <a:extLst>
                    <a:ext uri="{9D8B030D-6E8A-4147-A177-3AD203B41FA5}">
                      <a16:colId xmlns:a16="http://schemas.microsoft.com/office/drawing/2014/main" val="844606342"/>
                    </a:ext>
                  </a:extLst>
                </a:gridCol>
                <a:gridCol w="1797149">
                  <a:extLst>
                    <a:ext uri="{9D8B030D-6E8A-4147-A177-3AD203B41FA5}">
                      <a16:colId xmlns:a16="http://schemas.microsoft.com/office/drawing/2014/main" val="3437162849"/>
                    </a:ext>
                  </a:extLst>
                </a:gridCol>
              </a:tblGrid>
              <a:tr h="543034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Flowsheet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+mj-lt"/>
                        </a:rPr>
                        <a:t>Flowaheet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j-lt"/>
                        </a:rPr>
                        <a:t>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099937"/>
                  </a:ext>
                </a:extLst>
              </a:tr>
              <a:tr h="543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Duty 1 (kW)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-858.92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-755.05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3179905"/>
                  </a:ext>
                </a:extLst>
              </a:tr>
              <a:tr h="543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Duty 2 (kW)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-415.15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-750.69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912562"/>
                  </a:ext>
                </a:extLst>
              </a:tr>
              <a:tr h="543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EG produced (kg/</a:t>
                      </a:r>
                      <a:r>
                        <a:rPr lang="en-US" sz="2000" dirty="0" err="1">
                          <a:latin typeface="+mj-lt"/>
                        </a:rPr>
                        <a:t>hr</a:t>
                      </a:r>
                      <a:r>
                        <a:rPr lang="en-US" sz="2000" dirty="0">
                          <a:latin typeface="+mj-l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830.96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880.19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140259"/>
                  </a:ext>
                </a:extLst>
              </a:tr>
              <a:tr h="543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Conversion (DMO)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541740"/>
                  </a:ext>
                </a:extLst>
              </a:tr>
              <a:tr h="543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Selectivity (DMO)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82384"/>
                  </a:ext>
                </a:extLst>
              </a:tr>
              <a:tr h="543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Yield (DMO)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646457"/>
                  </a:ext>
                </a:extLst>
              </a:tr>
              <a:tr h="543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Conversion (H2)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804935"/>
                  </a:ext>
                </a:extLst>
              </a:tr>
              <a:tr h="543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Selectivity (H2)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14536"/>
                  </a:ext>
                </a:extLst>
              </a:tr>
              <a:tr h="5430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Yield (H2)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08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85691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odern Love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586BE07-2678-434E-8D28-E0C3B2F64C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F13409-6C3A-48B3-AA0C-1C204CFE24D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AD9FF3-0275-4270-A933-AAFC04358E52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Torn design</Template>
  <TotalTime>3699</TotalTime>
  <Words>3440</Words>
  <Application>Microsoft Office PowerPoint</Application>
  <PresentationFormat>Widescreen</PresentationFormat>
  <Paragraphs>1128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Guaraldo Personal Use</vt:lpstr>
      <vt:lpstr>Abadi Extra Light</vt:lpstr>
      <vt:lpstr>Arial</vt:lpstr>
      <vt:lpstr>Arial Nova Cond</vt:lpstr>
      <vt:lpstr>Calibri</vt:lpstr>
      <vt:lpstr>Cambria Math</vt:lpstr>
      <vt:lpstr>Modern Love</vt:lpstr>
      <vt:lpstr>Rockwell</vt:lpstr>
      <vt:lpstr>Times New Roman</vt:lpstr>
      <vt:lpstr>Wingdings</vt:lpstr>
      <vt:lpstr>TornVTI</vt:lpstr>
      <vt:lpstr>Process Design Flowsheet</vt:lpstr>
      <vt:lpstr>Flowsheet Block</vt:lpstr>
      <vt:lpstr>Process Flow Diagram Flowsheet 1</vt:lpstr>
      <vt:lpstr>Process Flow Diagram Flowsheet 2</vt:lpstr>
      <vt:lpstr>Reactor 1 : producing DMO</vt:lpstr>
      <vt:lpstr>Separation 1: separating DMO</vt:lpstr>
      <vt:lpstr>Reactor 2: producing EG</vt:lpstr>
      <vt:lpstr>Reactor 2: producing EG</vt:lpstr>
      <vt:lpstr>Reactor 2-Comparison</vt:lpstr>
      <vt:lpstr>Separation 2: Getting EG</vt:lpstr>
      <vt:lpstr>PowerPoint Presentation</vt:lpstr>
      <vt:lpstr>Aspen Simulation Flowsheet 1</vt:lpstr>
      <vt:lpstr>Aspen Simulation Flowsheet 2</vt:lpstr>
      <vt:lpstr>P&amp;ID Diagram Flowsheet 2</vt:lpstr>
      <vt:lpstr>P&amp;ID Diagram Flowsheet 2</vt:lpstr>
      <vt:lpstr>Floor Plan</vt:lpstr>
      <vt:lpstr>Economic Analysist</vt:lpstr>
      <vt:lpstr>Review Previous Presentation </vt:lpstr>
      <vt:lpstr>Distillation Column Cost – Flowsheet 1&amp;2 </vt:lpstr>
      <vt:lpstr>Reboiler Cost Flowsheet 1  </vt:lpstr>
      <vt:lpstr>Reboiler Cost Flowsheet 2  </vt:lpstr>
      <vt:lpstr>Condenser Cost Flowsheet 1  </vt:lpstr>
      <vt:lpstr>Condenser Cost Flowsheet 2  </vt:lpstr>
      <vt:lpstr>Flask Tank Cost Flowsheet 2  </vt:lpstr>
      <vt:lpstr>Utility costs-1st flowsheet</vt:lpstr>
      <vt:lpstr>Utility costs-2nd flowsheet</vt:lpstr>
      <vt:lpstr>Labor Cost </vt:lpstr>
      <vt:lpstr>Total Calculation</vt:lpstr>
      <vt:lpstr>Profitability Calculation</vt:lpstr>
      <vt:lpstr>Return of Investment</vt:lpstr>
      <vt:lpstr>DCFROR (Discounted Cash Flow Rate of Return)</vt:lpstr>
      <vt:lpstr>PowerPoint Presentation</vt:lpstr>
      <vt:lpstr>Conclusion</vt:lpstr>
      <vt:lpstr>Comparison of Design 1 &amp; 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of Ethylene Glycol</dc:title>
  <dc:creator>Jonathan -</dc:creator>
  <cp:lastModifiedBy>Jonathan -</cp:lastModifiedBy>
  <cp:revision>113</cp:revision>
  <dcterms:created xsi:type="dcterms:W3CDTF">2021-06-04T10:28:16Z</dcterms:created>
  <dcterms:modified xsi:type="dcterms:W3CDTF">2022-07-06T03:02:59Z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